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8" r:id="rId1"/>
  </p:sldMasterIdLst>
  <p:notesMasterIdLst>
    <p:notesMasterId r:id="rId21"/>
  </p:notesMasterIdLst>
  <p:sldIdLst>
    <p:sldId id="256" r:id="rId2"/>
    <p:sldId id="259" r:id="rId3"/>
    <p:sldId id="257" r:id="rId4"/>
    <p:sldId id="258" r:id="rId5"/>
    <p:sldId id="267" r:id="rId6"/>
    <p:sldId id="282" r:id="rId7"/>
    <p:sldId id="274" r:id="rId8"/>
    <p:sldId id="281" r:id="rId9"/>
    <p:sldId id="271" r:id="rId10"/>
    <p:sldId id="280" r:id="rId11"/>
    <p:sldId id="260" r:id="rId12"/>
    <p:sldId id="276" r:id="rId13"/>
    <p:sldId id="261" r:id="rId14"/>
    <p:sldId id="283" r:id="rId15"/>
    <p:sldId id="285" r:id="rId16"/>
    <p:sldId id="265" r:id="rId17"/>
    <p:sldId id="286" r:id="rId18"/>
    <p:sldId id="266" r:id="rId19"/>
    <p:sldId id="28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87" autoAdjust="0"/>
    <p:restoredTop sz="77908" autoAdjust="0"/>
  </p:normalViewPr>
  <p:slideViewPr>
    <p:cSldViewPr snapToGrid="0">
      <p:cViewPr varScale="1">
        <p:scale>
          <a:sx n="50" d="100"/>
          <a:sy n="50" d="100"/>
        </p:scale>
        <p:origin x="-1172" y="-5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33CA71-0FA5-4ACB-900A-2196E1114036}" type="datetimeFigureOut">
              <a:rPr lang="fr-BE" smtClean="0"/>
              <a:pPr/>
              <a:t>02-10-20</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411129-7EF9-4618-B9F8-171D8B045CF2}" type="slidenum">
              <a:rPr lang="fr-BE" smtClean="0"/>
              <a:pPr/>
              <a:t>‹N°›</a:t>
            </a:fld>
            <a:endParaRPr lang="fr-BE"/>
          </a:p>
        </p:txBody>
      </p:sp>
    </p:spTree>
    <p:extLst>
      <p:ext uri="{BB962C8B-B14F-4D97-AF65-F5344CB8AC3E}">
        <p14:creationId xmlns:p14="http://schemas.microsoft.com/office/powerpoint/2010/main" xmlns="" val="465836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Expérience clinique en tant que psychologue à la MAC Verviers</a:t>
            </a:r>
          </a:p>
          <a:p>
            <a:r>
              <a:rPr lang="fr-FR" dirty="0"/>
              <a:t>Collègues éducs -&gt; vision psychosociale, les problèmes sociaux et médicaux ne peuvent pas être dissociés du travail psy, mais ici focus psy</a:t>
            </a:r>
          </a:p>
          <a:p>
            <a:r>
              <a:rPr lang="fr-FR" dirty="0"/>
              <a:t>Demandes et outils d’accompagnement</a:t>
            </a:r>
          </a:p>
          <a:p>
            <a:r>
              <a:rPr lang="fr-FR" dirty="0"/>
              <a:t>Réfléchir comment accompagner au mieux dans un contexte politisé, lié à des enjeux de société, et en particulier dans un milieu associatif. Réfléchir sa position sous un angle systémique</a:t>
            </a:r>
          </a:p>
          <a:p>
            <a:endParaRPr lang="fr-BE"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2</a:t>
            </a:fld>
            <a:endParaRPr lang="fr-BE"/>
          </a:p>
        </p:txBody>
      </p:sp>
    </p:spTree>
    <p:extLst>
      <p:ext uri="{BB962C8B-B14F-4D97-AF65-F5344CB8AC3E}">
        <p14:creationId xmlns:p14="http://schemas.microsoft.com/office/powerpoint/2010/main" xmlns="" val="340549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Neuroatypismes :</a:t>
            </a:r>
          </a:p>
          <a:p>
            <a:r>
              <a:rPr lang="fr-FR" dirty="0"/>
              <a:t>Haut potentiel, zèbres, douance…</a:t>
            </a:r>
          </a:p>
          <a:p>
            <a:r>
              <a:rPr lang="fr-FR" dirty="0"/>
              <a:t>Autisme et syndrome d’Asperger</a:t>
            </a:r>
          </a:p>
          <a:p>
            <a:r>
              <a:rPr lang="fr-FR" dirty="0"/>
              <a:t>TDA/H</a:t>
            </a:r>
          </a:p>
          <a:p>
            <a:r>
              <a:rPr lang="fr-FR" dirty="0"/>
              <a:t>Dys* (dyspraxie, dyslexie…)</a:t>
            </a:r>
          </a:p>
          <a:p>
            <a:r>
              <a:rPr lang="fr-FR" dirty="0"/>
              <a:t>Schizophrénie</a:t>
            </a:r>
            <a:endParaRPr lang="fr-BE" dirty="0"/>
          </a:p>
          <a:p>
            <a:endParaRPr lang="fr-BE"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12</a:t>
            </a:fld>
            <a:endParaRPr lang="fr-BE"/>
          </a:p>
        </p:txBody>
      </p:sp>
    </p:spTree>
    <p:extLst>
      <p:ext uri="{BB962C8B-B14F-4D97-AF65-F5344CB8AC3E}">
        <p14:creationId xmlns:p14="http://schemas.microsoft.com/office/powerpoint/2010/main" xmlns="" val="332965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Parfois, la demande de travail avec la famille sur la question de l’identité de genre ou de l’orientation sexuelle est la seule demande de l’ado, c’est pour ça qu’elle est importante.</a:t>
            </a:r>
          </a:p>
          <a:p>
            <a:r>
              <a:rPr lang="fr-BE" dirty="0"/>
              <a:t>C’est aussi très important car soutien familial = bien-être</a:t>
            </a:r>
          </a:p>
          <a:p>
            <a:endParaRPr lang="fr-BE"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Pouvoir être l'</a:t>
            </a:r>
            <a:r>
              <a:rPr lang="fr-FR" dirty="0" err="1"/>
              <a:t>allié.e</a:t>
            </a:r>
            <a:r>
              <a:rPr lang="fr-FR" dirty="0"/>
              <a:t> de l'enfant/ado et défendre nos valeurs tout en essayant de maintenir une alliance thérapeutique avec les parents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Face à parents qui </a:t>
            </a:r>
            <a:r>
              <a:rPr lang="fr-FR" dirty="0" err="1"/>
              <a:t>mégenrent</a:t>
            </a:r>
            <a:r>
              <a:rPr lang="fr-FR" dirty="0"/>
              <a:t> sans aller à la confrontation : </a:t>
            </a:r>
            <a:r>
              <a:rPr lang="fr-FR" dirty="0" err="1"/>
              <a:t>genrer</a:t>
            </a:r>
            <a:r>
              <a:rPr lang="fr-FR" dirty="0"/>
              <a:t> correctement dans la conversation</a:t>
            </a:r>
          </a:p>
          <a:p>
            <a:r>
              <a:rPr lang="fr-FR" dirty="0"/>
              <a:t>Attention de ne pas "perdre" les parents, au risque de "perdre" le suivi du jeune (Mère qui prend mal le fait d'utiliser le prénom/pronom choisi par l’ado)</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r>
              <a:rPr lang="fr-FR" dirty="0"/>
              <a:t>Peurs et inquiétudes des parents doivent être entendues ! Mais ne peuvent pas prendre le pas sur le bien-être de l’ado</a:t>
            </a:r>
          </a:p>
          <a:p>
            <a:r>
              <a:rPr lang="fr-FR" dirty="0"/>
              <a:t>Ne pas confondre les angoisses parentales avec du rejet… Mais ne pas excuser le rejet et la maltraitance parce que « c’est difficile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Parfois difficile de devoir accepter le changement, se remettre en question, évoluer soi-même, et accepter la personne qu’est son enfant</a:t>
            </a:r>
          </a:p>
          <a:p>
            <a:pPr marL="0" marR="0" lvl="0" indent="0" algn="l" defTabSz="914400" rtl="0" eaLnBrk="1" fontAlgn="auto" latinLnBrk="0" hangingPunct="1">
              <a:lnSpc>
                <a:spcPct val="100000"/>
              </a:lnSpc>
              <a:spcBef>
                <a:spcPts val="0"/>
              </a:spcBef>
              <a:spcAft>
                <a:spcPts val="0"/>
              </a:spcAft>
              <a:buClrTx/>
              <a:buSzTx/>
              <a:buFontTx/>
              <a:buNone/>
              <a:tabLst/>
              <a:defRPr/>
            </a:pPr>
            <a:r>
              <a:rPr lang="fr-BE" dirty="0"/>
              <a:t>Parents qui prennent les demandes de l’enfant pour une attaque personnelle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r>
              <a:rPr lang="fr-FR" dirty="0"/>
              <a:t>Deuil de l'enfant imaginaire -&gt; travail de tout parent quand l’enfant ne répond pas aux attentes</a:t>
            </a:r>
          </a:p>
          <a:p>
            <a:r>
              <a:rPr lang="fr-FR" dirty="0"/>
              <a:t>Attentes projetées des parents selon les stéréotypes : travail sur la distinction entre l’enfant et son genre assigné</a:t>
            </a:r>
          </a:p>
          <a:p>
            <a:pPr marL="0" marR="0" lvl="0" indent="0" algn="l" defTabSz="914400" rtl="0" eaLnBrk="1" fontAlgn="auto" latinLnBrk="0" hangingPunct="1">
              <a:lnSpc>
                <a:spcPct val="100000"/>
              </a:lnSpc>
              <a:spcBef>
                <a:spcPts val="0"/>
              </a:spcBef>
              <a:spcAft>
                <a:spcPts val="0"/>
              </a:spcAft>
              <a:buClrTx/>
              <a:buSzTx/>
              <a:buFontTx/>
              <a:buNone/>
              <a:tabLst/>
              <a:defRPr/>
            </a:pPr>
            <a:r>
              <a:rPr lang="fr-BE" dirty="0"/>
              <a:t>Choix du prénom : intéressant d’impliquer les parents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a:p>
            <a:pPr marL="0" marR="0" lvl="0" indent="0" algn="l" defTabSz="914400" rtl="0" eaLnBrk="1" fontAlgn="auto" latinLnBrk="0" hangingPunct="1">
              <a:lnSpc>
                <a:spcPct val="100000"/>
              </a:lnSpc>
              <a:spcBef>
                <a:spcPts val="0"/>
              </a:spcBef>
              <a:spcAft>
                <a:spcPts val="0"/>
              </a:spcAft>
              <a:buClrTx/>
              <a:buSzTx/>
              <a:buFontTx/>
              <a:buNone/>
              <a:tabLst/>
              <a:defRPr/>
            </a:pPr>
            <a:r>
              <a:rPr lang="fr-BE" dirty="0"/>
              <a:t>Les parents jouent souvent un rôle d’acceptation et de soutien… ceux qu’on voit à la MAC</a:t>
            </a:r>
          </a:p>
          <a:p>
            <a:pPr marL="0" marR="0" lvl="0" indent="0" algn="l" defTabSz="914400" rtl="0" eaLnBrk="1" fontAlgn="auto" latinLnBrk="0" hangingPunct="1">
              <a:lnSpc>
                <a:spcPct val="100000"/>
              </a:lnSpc>
              <a:spcBef>
                <a:spcPts val="0"/>
              </a:spcBef>
              <a:spcAft>
                <a:spcPts val="0"/>
              </a:spcAft>
              <a:buClrTx/>
              <a:buSzTx/>
              <a:buFontTx/>
              <a:buNone/>
              <a:tabLst/>
              <a:defRPr/>
            </a:pPr>
            <a:r>
              <a:rPr lang="fr-BE" dirty="0"/>
              <a:t>Parents ambivalents</a:t>
            </a:r>
          </a:p>
          <a:p>
            <a:pPr marL="0" marR="0" lvl="0" indent="0" algn="l" defTabSz="914400" rtl="0" eaLnBrk="1" fontAlgn="auto" latinLnBrk="0" hangingPunct="1">
              <a:lnSpc>
                <a:spcPct val="100000"/>
              </a:lnSpc>
              <a:spcBef>
                <a:spcPts val="0"/>
              </a:spcBef>
              <a:spcAft>
                <a:spcPts val="0"/>
              </a:spcAft>
              <a:buClrTx/>
              <a:buSzTx/>
              <a:buFontTx/>
              <a:buNone/>
              <a:tabLst/>
              <a:defRPr/>
            </a:pPr>
            <a:r>
              <a:rPr lang="fr-BE" dirty="0"/>
              <a:t>Ou bien fausse acceptation, disent oui </a:t>
            </a:r>
            <a:r>
              <a:rPr lang="fr-BE" dirty="0" err="1"/>
              <a:t>oui</a:t>
            </a:r>
            <a:r>
              <a:rPr lang="fr-BE" dirty="0"/>
              <a:t> mais ne font pas d’effort pour évoluer dans leur relation avec leur enfant</a:t>
            </a:r>
          </a:p>
          <a:p>
            <a:r>
              <a:rPr lang="fr-FR" dirty="0"/>
              <a:t>Rejet complet de leur ado : généralement, on ne les voit pas en </a:t>
            </a:r>
            <a:r>
              <a:rPr lang="fr-FR" dirty="0" err="1"/>
              <a:t>consult</a:t>
            </a:r>
            <a:endParaRPr lang="fr-FR"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13</a:t>
            </a:fld>
            <a:endParaRPr lang="fr-BE"/>
          </a:p>
        </p:txBody>
      </p:sp>
    </p:spTree>
    <p:extLst>
      <p:ext uri="{BB962C8B-B14F-4D97-AF65-F5344CB8AC3E}">
        <p14:creationId xmlns:p14="http://schemas.microsoft.com/office/powerpoint/2010/main" xmlns="" val="3048713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Implique souvent des acteurs peu formés aux questions LGBT -&gt; discrimination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Focus sur cette question même quand ça ne devrait pas être le sujet</a:t>
            </a:r>
            <a:r>
              <a:rPr lang="fr-BE" dirty="0"/>
              <a:t>, le jeune est complètement invalidé</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Les solutions « lambda » ne sont peut-être pas adaptées (placement en institution…)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r>
              <a:rPr lang="fr-FR" dirty="0"/>
              <a:t>Passage par SOS Enfants qui redirige vers nous pour suivi transidentité, mais le souci c'est la communication et la maltraitance !</a:t>
            </a:r>
          </a:p>
          <a:p>
            <a:r>
              <a:rPr lang="fr-FR" dirty="0"/>
              <a:t>Thérapie familiale : pas toujours simple de « vendre » l’idée car l’ado LGBT est un porteur de symptôme idéal</a:t>
            </a:r>
            <a:endParaRPr lang="fr-B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14</a:t>
            </a:fld>
            <a:endParaRPr lang="fr-BE"/>
          </a:p>
        </p:txBody>
      </p:sp>
    </p:spTree>
    <p:extLst>
      <p:ext uri="{BB962C8B-B14F-4D97-AF65-F5344CB8AC3E}">
        <p14:creationId xmlns:p14="http://schemas.microsoft.com/office/powerpoint/2010/main" xmlns="" val="644438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L’école</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Dépend beaucoup du personnel de l’école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Si possibilité de contacter le PMS -&gt; meilleure option</a:t>
            </a:r>
          </a:p>
          <a:p>
            <a:endParaRPr lang="fr-BE" dirty="0"/>
          </a:p>
          <a:p>
            <a:r>
              <a:rPr lang="fr-BE" dirty="0"/>
              <a:t>Aménagements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Utiliser un maximum le prénom choisi (appel, cartes, résultats/bulletins, diplômes…)</a:t>
            </a:r>
          </a:p>
          <a:p>
            <a:pPr marL="0" indent="0">
              <a:buNone/>
            </a:pPr>
            <a:r>
              <a:rPr lang="fr-FR" dirty="0"/>
              <a:t>Question des vestiaires / des toilettes / des cours de gym / visites médicales</a:t>
            </a:r>
          </a:p>
          <a:p>
            <a:r>
              <a:rPr lang="fr-FR" dirty="0"/>
              <a:t>On ne peut pas savoir à leur place ce qui sera bon… Il faut leur demander et/ou y réfléchir avec eux !</a:t>
            </a:r>
          </a:p>
          <a:p>
            <a:r>
              <a:rPr lang="fr-FR" dirty="0"/>
              <a:t>(exemple des cours de gym)</a:t>
            </a:r>
          </a:p>
          <a:p>
            <a:endParaRPr lang="fr-FR" dirty="0"/>
          </a:p>
          <a:p>
            <a:r>
              <a:rPr lang="fr-FR" dirty="0"/>
              <a:t>Relations amoureuses toxiques car manque d'estime de soi</a:t>
            </a:r>
          </a:p>
          <a:p>
            <a:r>
              <a:rPr lang="fr-FR" dirty="0"/>
              <a:t>Crainte du rejet dans les relations amoureuses -&gt; s’ajoute la question de l’orientation/identité</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endParaRPr lang="fr-BE" dirty="0"/>
          </a:p>
          <a:p>
            <a:endParaRPr lang="fr-BE"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15</a:t>
            </a:fld>
            <a:endParaRPr lang="fr-BE"/>
          </a:p>
        </p:txBody>
      </p:sp>
    </p:spTree>
    <p:extLst>
      <p:ext uri="{BB962C8B-B14F-4D97-AF65-F5344CB8AC3E}">
        <p14:creationId xmlns:p14="http://schemas.microsoft.com/office/powerpoint/2010/main" xmlns="" val="2168424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Accompagnement de la personne prime sur le militantisme en tout temps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D'abord écouter les envies de la personne et l’informer objectivement (un maximum).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Ne pas instrumentaliser les jeunes dans un débat (les questions LGBT sont politisées et font partie de l’espace public) quelle que soit notre opinion</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Ne pas instrumentaliser les patients au service du militantisme, mais utiliser le militantisme au service des personnes</a:t>
            </a:r>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16</a:t>
            </a:fld>
            <a:endParaRPr lang="fr-BE"/>
          </a:p>
        </p:txBody>
      </p:sp>
    </p:spTree>
    <p:extLst>
      <p:ext uri="{BB962C8B-B14F-4D97-AF65-F5344CB8AC3E}">
        <p14:creationId xmlns:p14="http://schemas.microsoft.com/office/powerpoint/2010/main" xmlns="" val="3489321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Doit-on être </a:t>
            </a:r>
            <a:r>
              <a:rPr lang="fr-FR" dirty="0" err="1"/>
              <a:t>militant.e</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Dépend de la définition de militantisme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Importance en premier lieu de l’alliance thérapeutique mais difficile d'avoir une alliance authentique sans un minimum faire preuve de militantisme ! (reprendre les gens qui </a:t>
            </a:r>
            <a:r>
              <a:rPr lang="fr-FR" dirty="0" err="1"/>
              <a:t>mégenrent</a:t>
            </a:r>
            <a:r>
              <a:rPr lang="fr-FR" dirty="0"/>
              <a:t> le jeune, réagir à la discrimination, etc.)</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Evidemment, pas toujours le moment ni l’endroit pour arriver avec ses grosses bottes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Beaucoup d’enfants/ados LGBT+ souffrent à cause de la discrimination, par rapport à leur famille, par rapport à la société</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Avoir aussi conscience des dynamiques sociales autour des personnes LGBT, les enjeux</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Interroger parfois avec la personne pourquoi elle formule tel besoin (intrinsèque ou extrinsèque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Important d’être au courant des questions sociales / médicales / législatives pour pouvoir fournir un bon accompagnement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Avoir conscience de sa position en tant que psy : parfois, vu comme « l’expert » qui doit valider la transidentité, fournir une attestation pour un TH. Pourquoi ? Les personnes en suivi aussi attendent parfois un « diagnostic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r>
              <a:rPr lang="fr-FR" dirty="0"/>
              <a:t>Expertise de psychologue peut éclairer des décisions politiques / législatives</a:t>
            </a:r>
            <a:endParaRPr lang="fr-B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17</a:t>
            </a:fld>
            <a:endParaRPr lang="fr-BE"/>
          </a:p>
        </p:txBody>
      </p:sp>
    </p:spTree>
    <p:extLst>
      <p:ext uri="{BB962C8B-B14F-4D97-AF65-F5344CB8AC3E}">
        <p14:creationId xmlns:p14="http://schemas.microsoft.com/office/powerpoint/2010/main" xmlns="" val="1172292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Approche face aux enfants et aux ados n’est pas spécifique au domaine LGBT : </a:t>
            </a:r>
            <a:r>
              <a:rPr lang="fr-FR" dirty="0" err="1"/>
              <a:t>iels</a:t>
            </a:r>
            <a:r>
              <a:rPr lang="fr-FR" dirty="0"/>
              <a:t> sont </a:t>
            </a:r>
            <a:r>
              <a:rPr lang="fr-FR" dirty="0" err="1"/>
              <a:t>acteur.trice.s</a:t>
            </a:r>
            <a:r>
              <a:rPr lang="fr-FR" dirty="0"/>
              <a:t> de leur suivi</a:t>
            </a:r>
            <a:r>
              <a:rPr lang="fr-BE" dirty="0"/>
              <a:t>, on </a:t>
            </a:r>
            <a:r>
              <a:rPr lang="fr-BE" dirty="0" err="1"/>
              <a:t>co-construit</a:t>
            </a:r>
            <a:r>
              <a:rPr lang="fr-BE" dirty="0"/>
              <a:t> avec eux</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a:p>
            <a:pPr marL="0" marR="0" lvl="0" indent="0" algn="l" defTabSz="914400" rtl="0" eaLnBrk="1" fontAlgn="auto" latinLnBrk="0" hangingPunct="1">
              <a:lnSpc>
                <a:spcPct val="100000"/>
              </a:lnSpc>
              <a:spcBef>
                <a:spcPts val="0"/>
              </a:spcBef>
              <a:spcAft>
                <a:spcPts val="0"/>
              </a:spcAft>
              <a:buClrTx/>
              <a:buSzTx/>
              <a:buFontTx/>
              <a:buNone/>
              <a:tabLst/>
              <a:defRPr/>
            </a:pPr>
            <a:r>
              <a:rPr lang="fr-BE" dirty="0"/>
              <a:t>Il est courant de vouloir invalider les ressentis propres d’une personne, sous prétexte qu’elle est jeune, qu’on sait mieux que lui/elle… Pas spécifique aux questions LGBT.</a:t>
            </a:r>
            <a:br>
              <a:rPr lang="fr-BE" dirty="0"/>
            </a:br>
            <a:r>
              <a:rPr lang="fr-BE" dirty="0"/>
              <a:t>Il est important d’écouter les ressentis propres, car </a:t>
            </a:r>
            <a:r>
              <a:rPr lang="fr-FR" dirty="0"/>
              <a:t>l'identité, les besoins, les émotions, c'est par définition la personne concernée qui les connaît.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Il ne faut pas décider à la place des jeunes ce qui est bon pour eux.</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18</a:t>
            </a:fld>
            <a:endParaRPr lang="fr-BE"/>
          </a:p>
        </p:txBody>
      </p:sp>
    </p:spTree>
    <p:extLst>
      <p:ext uri="{BB962C8B-B14F-4D97-AF65-F5344CB8AC3E}">
        <p14:creationId xmlns:p14="http://schemas.microsoft.com/office/powerpoint/2010/main" xmlns="" val="66882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dirty="0"/>
              <a:t>Le point le plus important, et qui va conditionner toute la qualité de l’accompagnement et de la relation thérapeutique par la suite, c’est d’offrir un espace « </a:t>
            </a:r>
            <a:r>
              <a:rPr lang="fr-FR" sz="1600" dirty="0" err="1"/>
              <a:t>safe</a:t>
            </a:r>
            <a:r>
              <a:rPr lang="fr-FR" sz="1600" dirty="0"/>
              <a:t> ». C’est-à-dire un espace où le jeune se sent en sécurité, sent que l’on peut entendre ce qu’il a à dire, et que ce qu’il exprime est respecté. et qu’il sera accueilli avec bienveillance et sans jugement. La relation de confiance est absolument primordiale et c’est même pour moi le premier outil qui va permettre de fournir du bien-être au jeune.</a:t>
            </a:r>
          </a:p>
          <a:p>
            <a:r>
              <a:rPr lang="fr-FR" sz="1600" dirty="0"/>
              <a:t>Ce n’est bien sûr pas du tout spécifique ni aux jeunes ni aux personnes LGBT, et c’est quelque chose qui est connu en psychologie. Mais la spécificité, c’est que cette confiance et cette sensation de sécurité sont plus difficiles à obtenir pour les jeunes LGBT. Ils et elles sont parfois déjà habitués à des réactions négatives des adultes quant à leurs questionnements, à ce que ce ne soit pas pris au sérieux, ou à ce que ce soit tabou… </a:t>
            </a:r>
            <a:r>
              <a:rPr lang="fr-FR" sz="1600" dirty="0" err="1"/>
              <a:t>Certain.e.s</a:t>
            </a:r>
            <a:r>
              <a:rPr lang="fr-FR" sz="1600" dirty="0"/>
              <a:t> ont déjà un historique de contacts avec des professionnel.le.s de la santé qui ne les ont pas bien reçus, et sont sur leurs gardes.</a:t>
            </a:r>
          </a:p>
          <a:p>
            <a:r>
              <a:rPr lang="fr-FR" sz="1600" dirty="0"/>
              <a:t>Il faut donc offrir activement des signes </a:t>
            </a:r>
            <a:r>
              <a:rPr lang="fr-BE" sz="1600" dirty="0"/>
              <a:t>montrant que l’espace est </a:t>
            </a:r>
            <a:r>
              <a:rPr lang="fr-BE" sz="1600" dirty="0" err="1"/>
              <a:t>safe</a:t>
            </a:r>
            <a:r>
              <a:rPr lang="fr-BE" sz="1600" dirty="0"/>
              <a:t>, qu’il est « inclusif ». Lorsqu’on est une association LGBT, c’est plus facile, car ça renvoie déjà ce message. Dans d’autres cas, il y a plusieurs façons de faire, dont j’en oublie sûrement. On peut mettre des affiches mentionnant explicitement les questions LGBT, ou des flyers dans la salle d’attente, par exemple. Lorsqu’on pose la question éventuelle d’un partenaire, ne pas forcément poser la question de façon hétéronormative…</a:t>
            </a:r>
          </a:p>
          <a:p>
            <a:r>
              <a:rPr lang="fr-BE" sz="1600" dirty="0"/>
              <a:t>Il est aussi important de faire attention au prénom à utiliser, et au pronom, pour savoir comment </a:t>
            </a:r>
            <a:r>
              <a:rPr lang="fr-BE" sz="1600" dirty="0" err="1"/>
              <a:t>genrer</a:t>
            </a:r>
            <a:r>
              <a:rPr lang="fr-BE" sz="1600" dirty="0"/>
              <a:t> la personne. Attention, les deux sont importants : parfois, on a l’impression que les personnes se forcent à faire un des deux et oublient l’autre. On peut écouter comment la personne se présente, ou lui poser la question. Attention, lorsqu’on est une personne adulte face à un jeune, surtout quand on est en position professionnelle, il ne faut pas oublier que le jeune ne va pas forcément oser spontanément le dire : c’est bien de faire attention aux signaux non-verbaux, aux grimaces… Et d’interroger si on a l’impression qu’il y a quelque chose. Il faut faire preuve d’empathie et d’attention.</a:t>
            </a:r>
          </a:p>
          <a:p>
            <a:r>
              <a:rPr lang="fr-BE" sz="1600" dirty="0"/>
              <a:t>Si la demande n’est pas liée à la transidentité (par exemple), ça doit être le seul point d’attention, sans en faire toute une histoire. Parfois, on échoue à fournir un espace sécurisant à cause de nos propres inquiétudes, même sans mauvaises intentions. Ca ne sert à rien de s’y attarder, de marcher sur des œufs, ou pire de poser des questions intrusives… C’est quelque chose que vivent les personnes LGBT (trans en particulier mais pas que) tout le temps, et qui est épuisant.</a:t>
            </a:r>
          </a:p>
          <a:p>
            <a:r>
              <a:rPr lang="fr-BE" sz="1600" dirty="0"/>
              <a:t>Respect de ce qu’amène le jeune. Psy qui dit à une mère à propos de son ado « qu’il ne faut pas rentrer dans son jeu ». Alors que si ! Justement ! Rentrez absolument dans le jeu des enfants et des ados ! Mais je n’utilise pas le terme « jeu » de manière péjorative, au contraire… Ne serait-ce que pour des questions d’alliance, car ici, le psy se place directement dans un rapport de pouvoir avec l’ado, et de confrontation.</a:t>
            </a:r>
            <a:endParaRPr lang="fr-FR" sz="1600"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3</a:t>
            </a:fld>
            <a:endParaRPr lang="fr-BE"/>
          </a:p>
        </p:txBody>
      </p:sp>
    </p:spTree>
    <p:extLst>
      <p:ext uri="{BB962C8B-B14F-4D97-AF65-F5344CB8AC3E}">
        <p14:creationId xmlns:p14="http://schemas.microsoft.com/office/powerpoint/2010/main" xmlns="" val="7302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 n’ai jamais eu l’occasion d’avoir de demandes de jeunes concernant l’orientation sexuelle. Je ne sais pas si c’est parce qu’il y a moins de besoin, parce que c’est plus connu (en animation, on a l’impression que c’est quelque chose qui est « intégré »), ou si c’était juste par hasard, ou si c’est des demandes qui se font « en amont » et pas en MAC (CPF, PMS, etc.). Ca ne veut pas dire que ça ne peut pas occasionner de difficultés mais il n’y a peut-être pas besoin d’un accompagnement psy. C’est difficile à dire.</a:t>
            </a:r>
          </a:p>
          <a:p>
            <a:r>
              <a:rPr lang="fr-FR" dirty="0"/>
              <a:t>Je vais donc principalement parler des demandes concernant l’identité de genre.</a:t>
            </a:r>
          </a:p>
          <a:p>
            <a:r>
              <a:rPr lang="fr-FR" dirty="0"/>
              <a:t>Les étapes de réflexion et d’acceptation de soi sont parfois déjà franchement faites quand les jeunes arrivent chez nous.</a:t>
            </a:r>
            <a:endParaRPr lang="fr-BE"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4</a:t>
            </a:fld>
            <a:endParaRPr lang="fr-BE"/>
          </a:p>
        </p:txBody>
      </p:sp>
    </p:spTree>
    <p:extLst>
      <p:ext uri="{BB962C8B-B14F-4D97-AF65-F5344CB8AC3E}">
        <p14:creationId xmlns:p14="http://schemas.microsoft.com/office/powerpoint/2010/main" xmlns="" val="4283149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Grande importance de la verbalisation. Le travail du psy, c’est d’aider à mettre les mots. C’est valable avec les adultes mais encore plus avec les jeunes.</a:t>
            </a:r>
          </a:p>
          <a:p>
            <a:r>
              <a:rPr lang="fr-FR" dirty="0"/>
              <a:t>De nouveau, pas spécifique LGBT, mais c’est un sujet que tout le monde ne connaît pas toujours et donc parfois, on n’a pas les mots au départ qui permettent de nommer comment on se sent.</a:t>
            </a:r>
          </a:p>
          <a:p>
            <a:r>
              <a:rPr lang="fr-FR" dirty="0"/>
              <a:t>Il est donc très important également de donner des infos (soit soi-même, soit rediriger) car si on ne sait pas que quelque chose existe, c'est difficile de mettre les mots dessus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Donc importance de connaître au moins en surface les questions de traitement hormonal et de législation (même si le jeune arrive en connaissant ça…)</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Autre point de réflexion : les rôles de genre et stéréotypes de genre. C’est intéressant d’y réfléchir avec le jeune, et éventuellement les déconstruire. Voir comment ils sont dans la famille, comment ça peut impacter le jeune. Identifications au père / à la mère, schéma répétitif / correctif…</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Réfléchir à ce qu’est la féminité, ce qu’est la masculinité</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Exploration de l’identité :</a:t>
            </a:r>
          </a:p>
          <a:p>
            <a:r>
              <a:rPr lang="fr-FR" dirty="0"/>
              <a:t>Tous les ados explorent leur identité (pas seulement genre et orientation)</a:t>
            </a:r>
          </a:p>
          <a:p>
            <a:r>
              <a:rPr lang="fr-FR" dirty="0"/>
              <a:t>Nécessité d'exploration de son identité de genre et de son expression de genre, pour tout ado/enfant… Cisgenre ou transgenre !</a:t>
            </a:r>
          </a:p>
          <a:p>
            <a:r>
              <a:rPr lang="fr-FR" dirty="0"/>
              <a:t>Ecouter ce que l'ado amène et l'accompagner dans ce processus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endParaRPr lang="fr-BE"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6</a:t>
            </a:fld>
            <a:endParaRPr lang="fr-BE"/>
          </a:p>
        </p:txBody>
      </p:sp>
    </p:spTree>
    <p:extLst>
      <p:ext uri="{BB962C8B-B14F-4D97-AF65-F5344CB8AC3E}">
        <p14:creationId xmlns:p14="http://schemas.microsoft.com/office/powerpoint/2010/main" xmlns="" val="1383005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 mal-être corporel peut être violent mais pas systématique, pas non plus spécifique aux ados trans*. C’est une thématique transversale (surpoids, personnes racisées, handicap…)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Stress d'aller voir des médecins car devoir exposer un corps qui n'est pas dans la norme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r>
              <a:rPr lang="fr-BE" dirty="0"/>
              <a:t>Aborder la question du corps peut être délicat (comme avec tous les ados), rester alerte et voir ce que le jeune amène</a:t>
            </a:r>
          </a:p>
          <a:p>
            <a:r>
              <a:rPr lang="fr-BE" dirty="0"/>
              <a:t>Attention aux activités suggérées (piscine, plage…), aux spécificités corporelles (garçon trans* qui a mal au ventre car il a ses règles…)</a:t>
            </a:r>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7</a:t>
            </a:fld>
            <a:endParaRPr lang="fr-BE"/>
          </a:p>
        </p:txBody>
      </p:sp>
    </p:spTree>
    <p:extLst>
      <p:ext uri="{BB962C8B-B14F-4D97-AF65-F5344CB8AC3E}">
        <p14:creationId xmlns:p14="http://schemas.microsoft.com/office/powerpoint/2010/main" xmlns="" val="3531417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Une fois que l’ado sait mieux qui il est et ce qu’il veut : apprendre assertivité, affirmation de soi, communication</a:t>
            </a:r>
          </a:p>
          <a:p>
            <a:r>
              <a:rPr lang="fr-FR" dirty="0"/>
              <a:t>D'abord pouvoir verbaliser son identité, ses envies et ses besoins à soi-même avant de pouvoir les exprimer aux autres</a:t>
            </a:r>
          </a:p>
          <a:p>
            <a:endParaRPr lang="fr-FR" dirty="0"/>
          </a:p>
          <a:p>
            <a:r>
              <a:rPr lang="fr-FR" dirty="0"/>
              <a:t>On n’a pas besoin d’avoir fini le questionnement et d’avoir toutes les réponses pour exprimer ses besoins !!! C’est juste plus facile</a:t>
            </a:r>
          </a:p>
          <a:p>
            <a:endParaRPr lang="fr-FR" dirty="0"/>
          </a:p>
          <a:p>
            <a:r>
              <a:rPr lang="fr-FR" dirty="0"/>
              <a:t>Coming-out</a:t>
            </a:r>
          </a:p>
          <a:p>
            <a:r>
              <a:rPr lang="fr-BE" dirty="0"/>
              <a:t>Proposer d'accompagner le coming-out</a:t>
            </a:r>
          </a:p>
          <a:p>
            <a:r>
              <a:rPr lang="fr-BE" dirty="0"/>
              <a:t>Attention à l'outing !!!</a:t>
            </a:r>
          </a:p>
          <a:p>
            <a:r>
              <a:rPr lang="fr-FR" dirty="0"/>
              <a:t>Attendre que le jeune puisse faire son coming-out lui-même, ou qu'il demande qu'on le fasse, ou qu'on ne le fasse pas</a:t>
            </a:r>
            <a:endParaRPr lang="fr-BE" dirty="0"/>
          </a:p>
          <a:p>
            <a:r>
              <a:rPr lang="fr-BE" dirty="0"/>
              <a:t>Peut être sujet à très grandes peurs</a:t>
            </a:r>
          </a:p>
          <a:p>
            <a:endParaRPr lang="fr-BE"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8</a:t>
            </a:fld>
            <a:endParaRPr lang="fr-BE"/>
          </a:p>
        </p:txBody>
      </p:sp>
    </p:spTree>
    <p:extLst>
      <p:ext uri="{BB962C8B-B14F-4D97-AF65-F5344CB8AC3E}">
        <p14:creationId xmlns:p14="http://schemas.microsoft.com/office/powerpoint/2010/main" xmlns="" val="1673620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Sujet politisé et créateur de grandes tensions, inquiétudes, stress…</a:t>
            </a:r>
          </a:p>
          <a:p>
            <a:r>
              <a:rPr lang="fr-FR" dirty="0"/>
              <a:t>Directement, les gens pensent à la transition médicale « on va donner des hormones à un enfant de 6 ans parce que sa mère veut que ce soit une petite fille !!! »</a:t>
            </a:r>
          </a:p>
          <a:p>
            <a:endParaRPr lang="fr-FR" dirty="0"/>
          </a:p>
          <a:p>
            <a:r>
              <a:rPr lang="fr-FR" dirty="0"/>
              <a:t>« Ils sont trop jeunes pour savoir !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Enfant : on trouve souvent qu'ils sont trop jeunes mais la différenciation des sexes est intégrée par les enfants très tôt, vers 3 ans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On n’aborde pas la question de la même manière avec un préado de 11-12 ans qu’avec un ado de 16 ans, et selon sa maturité aussi</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"Et s'ils changent d'avis ?" Et s'ils n'en changent pas et souffrent pendant de longues années, avec des risques de suicide, et des modifications corporelles irréversibles qui pourraient être évitées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Puberté = souvent très mal vécu</a:t>
            </a:r>
          </a:p>
          <a:p>
            <a:r>
              <a:rPr lang="fr-FR" dirty="0"/>
              <a:t>Attention quand il s’agit d’effets irréversibles (TH), c’est vrai qu’il faut prendre le temps d’explorer ça avec le jeune. La transition sociale est un bon moyen d’évaluer comment le jeune se sent dans cette identité.</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Personnes qui "</a:t>
            </a:r>
            <a:r>
              <a:rPr lang="fr-FR" dirty="0" err="1"/>
              <a:t>détransitionnent</a:t>
            </a:r>
            <a:r>
              <a:rPr lang="fr-FR" dirty="0"/>
              <a:t>" : souvent, on n'a pas écouté leur point de confort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Attention : on a aussi le droit de changer d’avis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Il ne faut pas l’encourager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Accueillir ce qu’amène la personne =/= encourager</a:t>
            </a:r>
          </a:p>
          <a:p>
            <a:r>
              <a:rPr lang="fr-BE" dirty="0"/>
              <a:t>Laisser la possibilité de changer d’avis, de changer de point de confort</a:t>
            </a:r>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9</a:t>
            </a:fld>
            <a:endParaRPr lang="fr-BE"/>
          </a:p>
        </p:txBody>
      </p:sp>
    </p:spTree>
    <p:extLst>
      <p:ext uri="{BB962C8B-B14F-4D97-AF65-F5344CB8AC3E}">
        <p14:creationId xmlns:p14="http://schemas.microsoft.com/office/powerpoint/2010/main" xmlns="" val="3751121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transition sociale est la plus simple à explorer en accompagnement psychosocial. Coupe de cheveux, vêtements, look/maquillage, attitude corporelle, voix…</a:t>
            </a:r>
          </a:p>
          <a:p>
            <a:r>
              <a:rPr lang="fr-FR" dirty="0"/>
              <a:t>Explorer l’expression de genre</a:t>
            </a:r>
          </a:p>
          <a:p>
            <a:r>
              <a:rPr lang="fr-FR" dirty="0"/>
              <a:t>Transition hormonale : dépend beaucoup d’une situation à l’autre mais souvent la demande est claire</a:t>
            </a:r>
          </a:p>
          <a:p>
            <a:r>
              <a:rPr lang="fr-FR" dirty="0"/>
              <a:t>Ne sert à rien d’attendre excessivement longtemps si on voit que le ressenti est clair</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Rôle d'information : parfois </a:t>
            </a:r>
            <a:r>
              <a:rPr lang="fr-FR" dirty="0" err="1"/>
              <a:t>démuni.e</a:t>
            </a:r>
            <a:r>
              <a:rPr lang="fr-FR" dirty="0"/>
              <a:t> (pas médecin, pas endocrino, pas juriste) (important d’avoir quand même une connaissance de base des TH et des aspects législatifs) et de pouvoir renvoyer vers d’autres professionnel.le.s si besoin.</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Envie de traitements hormonaux et/ou chirurgicaux (+ renseignements) : pas vraiment un travail psy… Travail d'information peut être fait par n'importe quel travailleur social formé</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On peut aider la personne en lui posant des questions sur ce qu'elle souhaite comme changements (ou pas) et explorer les possibilités avec elle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Parfois, on recommande le TH à 16 ans mais la puberté chez l’ado commence bien plus tôt !</a:t>
            </a:r>
          </a:p>
          <a:p>
            <a:endParaRPr lang="fr-FR"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10</a:t>
            </a:fld>
            <a:endParaRPr lang="fr-BE"/>
          </a:p>
        </p:txBody>
      </p:sp>
    </p:spTree>
    <p:extLst>
      <p:ext uri="{BB962C8B-B14F-4D97-AF65-F5344CB8AC3E}">
        <p14:creationId xmlns:p14="http://schemas.microsoft.com/office/powerpoint/2010/main" xmlns="" val="3664626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Toutes demandes d’aide psychologique peuvent évidemment être exprimées par des personnes LGBT+ (important !!!)</a:t>
            </a:r>
          </a:p>
          <a:p>
            <a:endParaRPr lang="fr-BE" dirty="0"/>
          </a:p>
        </p:txBody>
      </p:sp>
      <p:sp>
        <p:nvSpPr>
          <p:cNvPr id="4" name="Espace réservé du numéro de diapositive 3"/>
          <p:cNvSpPr>
            <a:spLocks noGrp="1"/>
          </p:cNvSpPr>
          <p:nvPr>
            <p:ph type="sldNum" sz="quarter" idx="5"/>
          </p:nvPr>
        </p:nvSpPr>
        <p:spPr/>
        <p:txBody>
          <a:bodyPr/>
          <a:lstStyle/>
          <a:p>
            <a:fld id="{74411129-7EF9-4618-B9F8-171D8B045CF2}" type="slidenum">
              <a:rPr lang="fr-BE" smtClean="0"/>
              <a:pPr/>
              <a:t>11</a:t>
            </a:fld>
            <a:endParaRPr lang="fr-BE"/>
          </a:p>
        </p:txBody>
      </p:sp>
    </p:spTree>
    <p:extLst>
      <p:ext uri="{BB962C8B-B14F-4D97-AF65-F5344CB8AC3E}">
        <p14:creationId xmlns:p14="http://schemas.microsoft.com/office/powerpoint/2010/main" xmlns="" val="36747327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8DEEE51C-2983-45CE-A9D9-B472E3264211}" type="datetimeFigureOut">
              <a:rPr lang="fr-BE" smtClean="0"/>
              <a:pPr/>
              <a:t>02-10-20</a:t>
            </a:fld>
            <a:endParaRPr lang="fr-BE"/>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fr-BE"/>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319758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DEEE51C-2983-45CE-A9D9-B472E3264211}" type="datetimeFigureOut">
              <a:rPr lang="fr-BE" smtClean="0"/>
              <a:pPr/>
              <a:t>02-10-20</a:t>
            </a:fld>
            <a:endParaRPr lang="fr-BE"/>
          </a:p>
        </p:txBody>
      </p:sp>
      <p:sp>
        <p:nvSpPr>
          <p:cNvPr id="6" name="Footer Placeholder 5"/>
          <p:cNvSpPr>
            <a:spLocks noGrp="1"/>
          </p:cNvSpPr>
          <p:nvPr>
            <p:ph type="ftr" sz="quarter" idx="11"/>
          </p:nvPr>
        </p:nvSpPr>
        <p:spPr/>
        <p:txBody>
          <a:bodyPr/>
          <a:lstStyle/>
          <a:p>
            <a:endParaRPr lang="fr-BE"/>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71571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DEEE51C-2983-45CE-A9D9-B472E3264211}" type="datetimeFigureOut">
              <a:rPr lang="fr-BE" smtClean="0"/>
              <a:pPr/>
              <a:t>02-10-20</a:t>
            </a:fld>
            <a:endParaRPr lang="fr-BE"/>
          </a:p>
        </p:txBody>
      </p:sp>
      <p:sp>
        <p:nvSpPr>
          <p:cNvPr id="5" name="Footer Placeholder 4"/>
          <p:cNvSpPr>
            <a:spLocks noGrp="1"/>
          </p:cNvSpPr>
          <p:nvPr>
            <p:ph type="ftr" sz="quarter" idx="11"/>
          </p:nvPr>
        </p:nvSpPr>
        <p:spPr/>
        <p:txBody>
          <a:bodyPr/>
          <a:lstStyle/>
          <a:p>
            <a:endParaRPr lang="fr-BE"/>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1102046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DEEE51C-2983-45CE-A9D9-B472E3264211}" type="datetimeFigureOut">
              <a:rPr lang="fr-BE" smtClean="0"/>
              <a:pPr/>
              <a:t>02-10-20</a:t>
            </a:fld>
            <a:endParaRPr lang="fr-BE"/>
          </a:p>
        </p:txBody>
      </p:sp>
      <p:sp>
        <p:nvSpPr>
          <p:cNvPr id="5" name="Footer Placeholder 4"/>
          <p:cNvSpPr>
            <a:spLocks noGrp="1"/>
          </p:cNvSpPr>
          <p:nvPr>
            <p:ph type="ftr" sz="quarter" idx="11"/>
          </p:nvPr>
        </p:nvSpPr>
        <p:spPr/>
        <p:txBody>
          <a:bodyPr/>
          <a:lstStyle/>
          <a:p>
            <a:endParaRPr lang="fr-BE"/>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1361887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DEEE51C-2983-45CE-A9D9-B472E3264211}" type="datetimeFigureOut">
              <a:rPr lang="fr-BE" smtClean="0"/>
              <a:pPr/>
              <a:t>02-10-20</a:t>
            </a:fld>
            <a:endParaRPr lang="fr-BE"/>
          </a:p>
        </p:txBody>
      </p:sp>
      <p:sp>
        <p:nvSpPr>
          <p:cNvPr id="5" name="Footer Placeholder 4"/>
          <p:cNvSpPr>
            <a:spLocks noGrp="1"/>
          </p:cNvSpPr>
          <p:nvPr>
            <p:ph type="ftr" sz="quarter" idx="11"/>
          </p:nvPr>
        </p:nvSpPr>
        <p:spPr/>
        <p:txBody>
          <a:bodyPr/>
          <a:lstStyle/>
          <a:p>
            <a:endParaRPr lang="fr-BE"/>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1185445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DEEE51C-2983-45CE-A9D9-B472E3264211}" type="datetimeFigureOut">
              <a:rPr lang="fr-BE" smtClean="0"/>
              <a:pPr/>
              <a:t>02-10-20</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1979050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DEEE51C-2983-45CE-A9D9-B472E3264211}" type="datetimeFigureOut">
              <a:rPr lang="fr-BE" smtClean="0"/>
              <a:pPr/>
              <a:t>02-10-20</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1406881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DEEE51C-2983-45CE-A9D9-B472E3264211}" type="datetimeFigureOut">
              <a:rPr lang="fr-BE" smtClean="0"/>
              <a:pPr/>
              <a:t>02-10-20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3305126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DEEE51C-2983-45CE-A9D9-B472E3264211}" type="datetimeFigureOut">
              <a:rPr lang="fr-BE" smtClean="0"/>
              <a:pPr/>
              <a:t>02-10-20</a:t>
            </a:fld>
            <a:endParaRPr lang="fr-BE"/>
          </a:p>
        </p:txBody>
      </p:sp>
      <p:sp>
        <p:nvSpPr>
          <p:cNvPr id="5" name="Footer Placeholder 4"/>
          <p:cNvSpPr>
            <a:spLocks noGrp="1"/>
          </p:cNvSpPr>
          <p:nvPr>
            <p:ph type="ftr" sz="quarter" idx="11"/>
          </p:nvPr>
        </p:nvSpPr>
        <p:spPr/>
        <p:txBody>
          <a:bodyPr/>
          <a:lstStyle/>
          <a:p>
            <a:endParaRPr lang="fr-BE"/>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2664232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DEEE51C-2983-45CE-A9D9-B472E3264211}" type="datetimeFigureOut">
              <a:rPr lang="fr-BE" smtClean="0"/>
              <a:pPr/>
              <a:t>02-10-20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1320985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DEEE51C-2983-45CE-A9D9-B472E3264211}" type="datetimeFigureOut">
              <a:rPr lang="fr-BE" smtClean="0"/>
              <a:pPr/>
              <a:t>02-10-20</a:t>
            </a:fld>
            <a:endParaRPr lang="fr-BE"/>
          </a:p>
        </p:txBody>
      </p:sp>
      <p:sp>
        <p:nvSpPr>
          <p:cNvPr id="5" name="Footer Placeholder 4"/>
          <p:cNvSpPr>
            <a:spLocks noGrp="1"/>
          </p:cNvSpPr>
          <p:nvPr>
            <p:ph type="ftr" sz="quarter" idx="11"/>
          </p:nvPr>
        </p:nvSpPr>
        <p:spPr/>
        <p:txBody>
          <a:bodyPr/>
          <a:lstStyle/>
          <a:p>
            <a:endParaRPr lang="fr-BE"/>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289339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DEEE51C-2983-45CE-A9D9-B472E3264211}" type="datetimeFigureOut">
              <a:rPr lang="fr-BE" smtClean="0"/>
              <a:pPr/>
              <a:t>02-10-20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141873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DEEE51C-2983-45CE-A9D9-B472E3264211}" type="datetimeFigureOut">
              <a:rPr lang="fr-BE" smtClean="0"/>
              <a:pPr/>
              <a:t>02-10-20</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370833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DEEE51C-2983-45CE-A9D9-B472E3264211}" type="datetimeFigureOut">
              <a:rPr lang="fr-BE" smtClean="0"/>
              <a:pPr/>
              <a:t>02-10-20</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106191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EE51C-2983-45CE-A9D9-B472E3264211}" type="datetimeFigureOut">
              <a:rPr lang="fr-BE" smtClean="0"/>
              <a:pPr/>
              <a:t>02-10-20</a:t>
            </a:fld>
            <a:endParaRPr lang="fr-BE"/>
          </a:p>
        </p:txBody>
      </p:sp>
      <p:sp>
        <p:nvSpPr>
          <p:cNvPr id="3" name="Footer Placeholder 2"/>
          <p:cNvSpPr>
            <a:spLocks noGrp="1"/>
          </p:cNvSpPr>
          <p:nvPr>
            <p:ph type="ftr" sz="quarter" idx="11"/>
          </p:nvPr>
        </p:nvSpPr>
        <p:spPr/>
        <p:txBody>
          <a:bodyPr/>
          <a:lstStyle/>
          <a:p>
            <a:endParaRPr lang="fr-BE"/>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348100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DEEE51C-2983-45CE-A9D9-B472E3264211}" type="datetimeFigureOut">
              <a:rPr lang="fr-BE" smtClean="0"/>
              <a:pPr/>
              <a:t>02-10-20</a:t>
            </a:fld>
            <a:endParaRPr lang="fr-BE"/>
          </a:p>
        </p:txBody>
      </p:sp>
      <p:sp>
        <p:nvSpPr>
          <p:cNvPr id="6" name="Footer Placeholder 5"/>
          <p:cNvSpPr>
            <a:spLocks noGrp="1"/>
          </p:cNvSpPr>
          <p:nvPr>
            <p:ph type="ftr" sz="quarter" idx="11"/>
          </p:nvPr>
        </p:nvSpPr>
        <p:spPr/>
        <p:txBody>
          <a:bodyPr/>
          <a:lstStyle/>
          <a:p>
            <a:endParaRPr lang="fr-BE"/>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1685063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DEEE51C-2983-45CE-A9D9-B472E3264211}" type="datetimeFigureOut">
              <a:rPr lang="fr-BE" smtClean="0"/>
              <a:pPr/>
              <a:t>02-10-20</a:t>
            </a:fld>
            <a:endParaRPr lang="fr-BE"/>
          </a:p>
        </p:txBody>
      </p:sp>
      <p:sp>
        <p:nvSpPr>
          <p:cNvPr id="6" name="Footer Placeholder 5"/>
          <p:cNvSpPr>
            <a:spLocks noGrp="1"/>
          </p:cNvSpPr>
          <p:nvPr>
            <p:ph type="ftr" sz="quarter" idx="11"/>
          </p:nvPr>
        </p:nvSpPr>
        <p:spPr/>
        <p:txBody>
          <a:bodyPr/>
          <a:lstStyle/>
          <a:p>
            <a:endParaRPr lang="fr-BE"/>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3766708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8DEEE51C-2983-45CE-A9D9-B472E3264211}" type="datetimeFigureOut">
              <a:rPr lang="fr-BE" smtClean="0"/>
              <a:pPr/>
              <a:t>02-10-20</a:t>
            </a:fld>
            <a:endParaRPr lang="fr-BE"/>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fr-BE"/>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F6A4841E-1FCA-4495-9B37-A3D55CEFA34F}" type="slidenum">
              <a:rPr lang="fr-BE" smtClean="0"/>
              <a:pPr/>
              <a:t>‹N°›</a:t>
            </a:fld>
            <a:endParaRPr lang="fr-BE"/>
          </a:p>
        </p:txBody>
      </p:sp>
    </p:spTree>
    <p:extLst>
      <p:ext uri="{BB962C8B-B14F-4D97-AF65-F5344CB8AC3E}">
        <p14:creationId xmlns:p14="http://schemas.microsoft.com/office/powerpoint/2010/main" xmlns="" val="2224430130"/>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 id="2147483921" r:id="rId13"/>
    <p:sldLayoutId id="2147483922" r:id="rId14"/>
    <p:sldLayoutId id="2147483923" r:id="rId15"/>
    <p:sldLayoutId id="2147483924" r:id="rId16"/>
    <p:sldLayoutId id="21474839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7DA8C1-28F7-4A86-8B56-A666A9E71D05}"/>
              </a:ext>
            </a:extLst>
          </p:cNvPr>
          <p:cNvSpPr>
            <a:spLocks noGrp="1"/>
          </p:cNvSpPr>
          <p:nvPr>
            <p:ph type="ctrTitle"/>
          </p:nvPr>
        </p:nvSpPr>
        <p:spPr>
          <a:xfrm>
            <a:off x="1154955" y="1060049"/>
            <a:ext cx="8825658" cy="2677648"/>
          </a:xfrm>
        </p:spPr>
        <p:txBody>
          <a:bodyPr/>
          <a:lstStyle/>
          <a:p>
            <a:r>
              <a:rPr lang="fr-FR" b="1" dirty="0"/>
              <a:t>Accompagnement des jeunes LGBT+</a:t>
            </a:r>
            <a:endParaRPr lang="fr-BE" b="1" dirty="0"/>
          </a:p>
        </p:txBody>
      </p:sp>
      <p:sp>
        <p:nvSpPr>
          <p:cNvPr id="3" name="Sous-titre 2">
            <a:extLst>
              <a:ext uri="{FF2B5EF4-FFF2-40B4-BE49-F238E27FC236}">
                <a16:creationId xmlns:a16="http://schemas.microsoft.com/office/drawing/2014/main" xmlns="" id="{CB07E48C-B74A-47F6-B947-5E3E7E600B5D}"/>
              </a:ext>
            </a:extLst>
          </p:cNvPr>
          <p:cNvSpPr>
            <a:spLocks noGrp="1"/>
          </p:cNvSpPr>
          <p:nvPr>
            <p:ph type="subTitle" idx="1"/>
          </p:nvPr>
        </p:nvSpPr>
        <p:spPr>
          <a:xfrm>
            <a:off x="1154955" y="4028695"/>
            <a:ext cx="8825658" cy="861420"/>
          </a:xfrm>
        </p:spPr>
        <p:txBody>
          <a:bodyPr>
            <a:normAutofit/>
          </a:bodyPr>
          <a:lstStyle/>
          <a:p>
            <a:r>
              <a:rPr lang="fr-FR" sz="2400" dirty="0">
                <a:solidFill>
                  <a:schemeClr val="bg1"/>
                </a:solidFill>
              </a:rPr>
              <a:t>Entre alliance et militantisme</a:t>
            </a:r>
            <a:endParaRPr lang="fr-BE" sz="2400" dirty="0">
              <a:solidFill>
                <a:schemeClr val="bg1"/>
              </a:solidFill>
            </a:endParaRPr>
          </a:p>
        </p:txBody>
      </p:sp>
      <p:sp>
        <p:nvSpPr>
          <p:cNvPr id="4" name="ZoneTexte 3">
            <a:extLst>
              <a:ext uri="{FF2B5EF4-FFF2-40B4-BE49-F238E27FC236}">
                <a16:creationId xmlns:a16="http://schemas.microsoft.com/office/drawing/2014/main" xmlns="" id="{D1F7C3B6-BE8A-4B2C-9C5B-A46D7206D2AE}"/>
              </a:ext>
            </a:extLst>
          </p:cNvPr>
          <p:cNvSpPr txBox="1"/>
          <p:nvPr/>
        </p:nvSpPr>
        <p:spPr>
          <a:xfrm>
            <a:off x="1154955" y="5181113"/>
            <a:ext cx="8569975" cy="923330"/>
          </a:xfrm>
          <a:prstGeom prst="rect">
            <a:avLst/>
          </a:prstGeom>
          <a:noFill/>
        </p:spPr>
        <p:txBody>
          <a:bodyPr wrap="none" rtlCol="0">
            <a:spAutoFit/>
          </a:bodyPr>
          <a:lstStyle/>
          <a:p>
            <a:r>
              <a:rPr lang="fr-FR" b="1" dirty="0">
                <a:solidFill>
                  <a:schemeClr val="bg1"/>
                </a:solidFill>
              </a:rPr>
              <a:t>Deborah FIEVEZ</a:t>
            </a:r>
          </a:p>
          <a:p>
            <a:r>
              <a:rPr lang="fr-FR" dirty="0">
                <a:solidFill>
                  <a:schemeClr val="bg1"/>
                </a:solidFill>
              </a:rPr>
              <a:t>Psychologue clinicienne pour enfants et adolescents</a:t>
            </a:r>
          </a:p>
          <a:p>
            <a:r>
              <a:rPr lang="fr-FR" dirty="0">
                <a:solidFill>
                  <a:schemeClr val="bg1"/>
                </a:solidFill>
              </a:rPr>
              <a:t>Administratrice de la Maison Arc-en-Ciel de Verviers – Ensemble Autrement</a:t>
            </a:r>
            <a:endParaRPr lang="fr-BE" dirty="0">
              <a:solidFill>
                <a:schemeClr val="bg1"/>
              </a:solidFill>
            </a:endParaRPr>
          </a:p>
        </p:txBody>
      </p:sp>
    </p:spTree>
    <p:extLst>
      <p:ext uri="{BB962C8B-B14F-4D97-AF65-F5344CB8AC3E}">
        <p14:creationId xmlns:p14="http://schemas.microsoft.com/office/powerpoint/2010/main" xmlns="" val="1016361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DA4E71B-DB72-4195-9B2E-3FE9E29B6AFA}"/>
              </a:ext>
            </a:extLst>
          </p:cNvPr>
          <p:cNvSpPr>
            <a:spLocks noGrp="1"/>
          </p:cNvSpPr>
          <p:nvPr>
            <p:ph type="title"/>
          </p:nvPr>
        </p:nvSpPr>
        <p:spPr/>
        <p:txBody>
          <a:bodyPr/>
          <a:lstStyle/>
          <a:p>
            <a:r>
              <a:rPr lang="fr-FR" dirty="0"/>
              <a:t>« La » transition</a:t>
            </a:r>
            <a:endParaRPr lang="fr-BE" dirty="0"/>
          </a:p>
        </p:txBody>
      </p:sp>
      <p:sp>
        <p:nvSpPr>
          <p:cNvPr id="3" name="Espace réservé du contenu 2">
            <a:extLst>
              <a:ext uri="{FF2B5EF4-FFF2-40B4-BE49-F238E27FC236}">
                <a16:creationId xmlns:a16="http://schemas.microsoft.com/office/drawing/2014/main" xmlns="" id="{3D0D3030-0D33-4948-BE55-C3E54814BDB4}"/>
              </a:ext>
            </a:extLst>
          </p:cNvPr>
          <p:cNvSpPr>
            <a:spLocks noGrp="1"/>
          </p:cNvSpPr>
          <p:nvPr>
            <p:ph idx="1"/>
          </p:nvPr>
        </p:nvSpPr>
        <p:spPr/>
        <p:txBody>
          <a:bodyPr>
            <a:normAutofit/>
          </a:bodyPr>
          <a:lstStyle/>
          <a:p>
            <a:r>
              <a:rPr lang="fr-FR" dirty="0"/>
              <a:t>Transition sociale</a:t>
            </a:r>
          </a:p>
          <a:p>
            <a:r>
              <a:rPr lang="fr-FR" dirty="0"/>
              <a:t>Transition hormonale</a:t>
            </a:r>
          </a:p>
          <a:p>
            <a:pPr lvl="1"/>
            <a:r>
              <a:rPr lang="fr-FR" dirty="0"/>
              <a:t>Information</a:t>
            </a:r>
          </a:p>
          <a:p>
            <a:pPr lvl="1"/>
            <a:r>
              <a:rPr lang="fr-FR" dirty="0"/>
              <a:t>Possibilités et envies</a:t>
            </a:r>
            <a:endParaRPr lang="fr-BE" dirty="0"/>
          </a:p>
          <a:p>
            <a:pPr lvl="1"/>
            <a:r>
              <a:rPr lang="fr-BE" dirty="0"/>
              <a:t>Importante pour le bien-être</a:t>
            </a:r>
          </a:p>
          <a:p>
            <a:pPr lvl="1"/>
            <a:r>
              <a:rPr lang="fr-BE" dirty="0"/>
              <a:t>Âge</a:t>
            </a:r>
          </a:p>
          <a:p>
            <a:r>
              <a:rPr lang="fr-BE" dirty="0"/>
              <a:t>« J’ai envie de découvrir qui je suis. »</a:t>
            </a:r>
          </a:p>
        </p:txBody>
      </p:sp>
    </p:spTree>
    <p:extLst>
      <p:ext uri="{BB962C8B-B14F-4D97-AF65-F5344CB8AC3E}">
        <p14:creationId xmlns:p14="http://schemas.microsoft.com/office/powerpoint/2010/main" xmlns="" val="2691996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57A265F-CCDC-40DA-826C-6D276C6FCE88}"/>
              </a:ext>
            </a:extLst>
          </p:cNvPr>
          <p:cNvSpPr>
            <a:spLocks noGrp="1"/>
          </p:cNvSpPr>
          <p:nvPr>
            <p:ph type="title"/>
          </p:nvPr>
        </p:nvSpPr>
        <p:spPr/>
        <p:txBody>
          <a:bodyPr/>
          <a:lstStyle/>
          <a:p>
            <a:r>
              <a:rPr lang="fr-FR" dirty="0"/>
              <a:t>Les demandes non-LGBT+ des jeunes qui le sont</a:t>
            </a:r>
            <a:endParaRPr lang="fr-BE" dirty="0"/>
          </a:p>
        </p:txBody>
      </p:sp>
      <p:sp>
        <p:nvSpPr>
          <p:cNvPr id="3" name="Espace réservé du contenu 2">
            <a:extLst>
              <a:ext uri="{FF2B5EF4-FFF2-40B4-BE49-F238E27FC236}">
                <a16:creationId xmlns:a16="http://schemas.microsoft.com/office/drawing/2014/main" xmlns="" id="{51E52790-39F2-455C-8F3E-E93C21AA3CC8}"/>
              </a:ext>
            </a:extLst>
          </p:cNvPr>
          <p:cNvSpPr>
            <a:spLocks noGrp="1"/>
          </p:cNvSpPr>
          <p:nvPr>
            <p:ph idx="1"/>
          </p:nvPr>
        </p:nvSpPr>
        <p:spPr/>
        <p:txBody>
          <a:bodyPr>
            <a:normAutofit/>
          </a:bodyPr>
          <a:lstStyle/>
          <a:p>
            <a:r>
              <a:rPr lang="fr-FR" dirty="0"/>
              <a:t>Cas le plus fréquent !</a:t>
            </a:r>
          </a:p>
          <a:p>
            <a:r>
              <a:rPr lang="fr-FR" dirty="0"/>
              <a:t>Problèmes rencontrés par le jeune :</a:t>
            </a:r>
          </a:p>
          <a:p>
            <a:pPr lvl="1"/>
            <a:r>
              <a:rPr lang="fr-FR" dirty="0"/>
              <a:t>Focus sur l’identité de genre / l’orientation sexuelle</a:t>
            </a:r>
          </a:p>
          <a:p>
            <a:pPr lvl="1"/>
            <a:r>
              <a:rPr lang="fr-FR" dirty="0"/>
              <a:t>Pas pris au sérieux, « il est confus »</a:t>
            </a:r>
          </a:p>
          <a:p>
            <a:pPr lvl="1"/>
            <a:r>
              <a:rPr lang="fr-FR" dirty="0"/>
              <a:t>Espace non-</a:t>
            </a:r>
            <a:r>
              <a:rPr lang="fr-FR" dirty="0" err="1"/>
              <a:t>safe</a:t>
            </a:r>
            <a:r>
              <a:rPr lang="fr-FR" dirty="0"/>
              <a:t>, difficultés à s’exprimer</a:t>
            </a:r>
          </a:p>
          <a:p>
            <a:r>
              <a:rPr lang="fr-FR" dirty="0"/>
              <a:t>Besoin que l’identité de genre / l’orientation sexuelle soit prise en compte comme un élément parmi d’autres sans être le point principal d’attention</a:t>
            </a:r>
          </a:p>
          <a:p>
            <a:r>
              <a:rPr lang="fr-FR" dirty="0"/>
              <a:t>Souvent, si pas d’autre « difficulté » que le questionnement LGBT+, l’accompagnement est court</a:t>
            </a:r>
          </a:p>
        </p:txBody>
      </p:sp>
    </p:spTree>
    <p:extLst>
      <p:ext uri="{BB962C8B-B14F-4D97-AF65-F5344CB8AC3E}">
        <p14:creationId xmlns:p14="http://schemas.microsoft.com/office/powerpoint/2010/main" xmlns="" val="1035692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8EDC5C8-1A91-44A4-9BFC-13DC2CD019B0}"/>
              </a:ext>
            </a:extLst>
          </p:cNvPr>
          <p:cNvSpPr>
            <a:spLocks noGrp="1"/>
          </p:cNvSpPr>
          <p:nvPr>
            <p:ph type="title"/>
          </p:nvPr>
        </p:nvSpPr>
        <p:spPr/>
        <p:txBody>
          <a:bodyPr/>
          <a:lstStyle/>
          <a:p>
            <a:r>
              <a:rPr lang="fr-FR" dirty="0"/>
              <a:t>Demandes fréquentes</a:t>
            </a:r>
            <a:endParaRPr lang="fr-BE" dirty="0"/>
          </a:p>
        </p:txBody>
      </p:sp>
      <p:sp>
        <p:nvSpPr>
          <p:cNvPr id="3" name="Espace réservé du contenu 2">
            <a:extLst>
              <a:ext uri="{FF2B5EF4-FFF2-40B4-BE49-F238E27FC236}">
                <a16:creationId xmlns:a16="http://schemas.microsoft.com/office/drawing/2014/main" xmlns="" id="{1C56FCD3-6A61-4752-B800-DE98D3D6206A}"/>
              </a:ext>
            </a:extLst>
          </p:cNvPr>
          <p:cNvSpPr>
            <a:spLocks noGrp="1"/>
          </p:cNvSpPr>
          <p:nvPr>
            <p:ph idx="1"/>
          </p:nvPr>
        </p:nvSpPr>
        <p:spPr/>
        <p:txBody>
          <a:bodyPr>
            <a:normAutofit lnSpcReduction="10000"/>
          </a:bodyPr>
          <a:lstStyle/>
          <a:p>
            <a:r>
              <a:rPr lang="fr-FR" dirty="0"/>
              <a:t>Anxiété</a:t>
            </a:r>
          </a:p>
          <a:p>
            <a:r>
              <a:rPr lang="fr-FR" dirty="0"/>
              <a:t>Dépression</a:t>
            </a:r>
          </a:p>
          <a:p>
            <a:r>
              <a:rPr lang="fr-FR" dirty="0"/>
              <a:t>Pensées suicidaires</a:t>
            </a:r>
          </a:p>
          <a:p>
            <a:r>
              <a:rPr lang="fr-FR" dirty="0"/>
              <a:t>Neuroatypismes</a:t>
            </a:r>
          </a:p>
          <a:p>
            <a:r>
              <a:rPr lang="fr-FR" dirty="0"/>
              <a:t>Anxiété sociale, difficultés de socialisation</a:t>
            </a:r>
          </a:p>
          <a:p>
            <a:r>
              <a:rPr lang="fr-FR" dirty="0"/>
              <a:t>Stress traumatique</a:t>
            </a:r>
          </a:p>
          <a:p>
            <a:r>
              <a:rPr lang="fr-FR" dirty="0"/>
              <a:t>Relations toxiques</a:t>
            </a:r>
          </a:p>
          <a:p>
            <a:r>
              <a:rPr lang="fr-FR" dirty="0"/>
              <a:t>Estime de soi, confiance en soi, assertivité</a:t>
            </a:r>
          </a:p>
          <a:p>
            <a:r>
              <a:rPr lang="fr-FR" dirty="0"/>
              <a:t>Violences psychologiques/sexuelles</a:t>
            </a:r>
          </a:p>
          <a:p>
            <a:endParaRPr lang="fr-BE" dirty="0"/>
          </a:p>
        </p:txBody>
      </p:sp>
    </p:spTree>
    <p:extLst>
      <p:ext uri="{BB962C8B-B14F-4D97-AF65-F5344CB8AC3E}">
        <p14:creationId xmlns:p14="http://schemas.microsoft.com/office/powerpoint/2010/main" xmlns="" val="3851894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F8BBCDF-4D58-4689-80FD-0451504121C5}"/>
              </a:ext>
            </a:extLst>
          </p:cNvPr>
          <p:cNvSpPr>
            <a:spLocks noGrp="1"/>
          </p:cNvSpPr>
          <p:nvPr>
            <p:ph type="title"/>
          </p:nvPr>
        </p:nvSpPr>
        <p:spPr/>
        <p:txBody>
          <a:bodyPr/>
          <a:lstStyle/>
          <a:p>
            <a:r>
              <a:rPr lang="fr-FR" dirty="0"/>
              <a:t>La famille du jeune LGBT</a:t>
            </a:r>
            <a:endParaRPr lang="fr-BE" dirty="0"/>
          </a:p>
        </p:txBody>
      </p:sp>
      <p:sp>
        <p:nvSpPr>
          <p:cNvPr id="3" name="Espace réservé du contenu 2">
            <a:extLst>
              <a:ext uri="{FF2B5EF4-FFF2-40B4-BE49-F238E27FC236}">
                <a16:creationId xmlns:a16="http://schemas.microsoft.com/office/drawing/2014/main" xmlns="" id="{38D03C96-EDDC-483B-B4FA-5B9F56B23FC8}"/>
              </a:ext>
            </a:extLst>
          </p:cNvPr>
          <p:cNvSpPr>
            <a:spLocks noGrp="1"/>
          </p:cNvSpPr>
          <p:nvPr>
            <p:ph idx="1"/>
          </p:nvPr>
        </p:nvSpPr>
        <p:spPr/>
        <p:txBody>
          <a:bodyPr>
            <a:normAutofit/>
          </a:bodyPr>
          <a:lstStyle/>
          <a:p>
            <a:r>
              <a:rPr lang="fr-FR" dirty="0"/>
              <a:t>Demande importante</a:t>
            </a:r>
          </a:p>
          <a:p>
            <a:r>
              <a:rPr lang="fr-FR" dirty="0"/>
              <a:t>Support familial = plus grand prédicteur de bien-être</a:t>
            </a:r>
          </a:p>
          <a:p>
            <a:r>
              <a:rPr lang="fr-FR" dirty="0"/>
              <a:t>Alliance avec le jeune et alliance avec les parents</a:t>
            </a:r>
          </a:p>
          <a:p>
            <a:r>
              <a:rPr lang="fr-FR" dirty="0"/>
              <a:t>Difficultés des parents</a:t>
            </a:r>
          </a:p>
          <a:p>
            <a:pPr lvl="1"/>
            <a:r>
              <a:rPr lang="fr-FR" dirty="0"/>
              <a:t>Peurs</a:t>
            </a:r>
          </a:p>
          <a:p>
            <a:pPr lvl="1"/>
            <a:r>
              <a:rPr lang="fr-FR" dirty="0"/>
              <a:t>Changement</a:t>
            </a:r>
          </a:p>
          <a:p>
            <a:pPr lvl="1"/>
            <a:r>
              <a:rPr lang="fr-FR" dirty="0"/>
              <a:t>Deuil</a:t>
            </a:r>
          </a:p>
          <a:p>
            <a:r>
              <a:rPr lang="fr-FR" dirty="0"/>
              <a:t>Position des parents</a:t>
            </a:r>
          </a:p>
        </p:txBody>
      </p:sp>
    </p:spTree>
    <p:extLst>
      <p:ext uri="{BB962C8B-B14F-4D97-AF65-F5344CB8AC3E}">
        <p14:creationId xmlns:p14="http://schemas.microsoft.com/office/powerpoint/2010/main" xmlns="" val="114365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69797B3-C741-4116-A26B-E5EA417E4A84}"/>
              </a:ext>
            </a:extLst>
          </p:cNvPr>
          <p:cNvSpPr>
            <a:spLocks noGrp="1"/>
          </p:cNvSpPr>
          <p:nvPr>
            <p:ph type="title"/>
          </p:nvPr>
        </p:nvSpPr>
        <p:spPr/>
        <p:txBody>
          <a:bodyPr/>
          <a:lstStyle/>
          <a:p>
            <a:r>
              <a:rPr lang="fr-FR" dirty="0"/>
              <a:t>Maltraitance familiale</a:t>
            </a:r>
            <a:endParaRPr lang="fr-BE" dirty="0"/>
          </a:p>
        </p:txBody>
      </p:sp>
      <p:sp>
        <p:nvSpPr>
          <p:cNvPr id="3" name="Espace réservé du contenu 2">
            <a:extLst>
              <a:ext uri="{FF2B5EF4-FFF2-40B4-BE49-F238E27FC236}">
                <a16:creationId xmlns:a16="http://schemas.microsoft.com/office/drawing/2014/main" xmlns="" id="{3260953D-00CD-4DE3-857B-1AD5C1675767}"/>
              </a:ext>
            </a:extLst>
          </p:cNvPr>
          <p:cNvSpPr>
            <a:spLocks noGrp="1"/>
          </p:cNvSpPr>
          <p:nvPr>
            <p:ph idx="1"/>
          </p:nvPr>
        </p:nvSpPr>
        <p:spPr/>
        <p:txBody>
          <a:bodyPr>
            <a:normAutofit/>
          </a:bodyPr>
          <a:lstStyle/>
          <a:p>
            <a:r>
              <a:rPr lang="fr-FR" dirty="0"/>
              <a:t>Discrimination</a:t>
            </a:r>
          </a:p>
          <a:p>
            <a:r>
              <a:rPr lang="fr-FR" dirty="0"/>
              <a:t>Solutions moins nombreuses</a:t>
            </a:r>
          </a:p>
          <a:p>
            <a:r>
              <a:rPr lang="fr-FR" dirty="0"/>
              <a:t>Dépendance aux parents pour de nombreuses démarches de transition</a:t>
            </a:r>
          </a:p>
          <a:p>
            <a:r>
              <a:rPr lang="fr-FR" dirty="0"/>
              <a:t>Le jeune LGBT+ comme bouc émissaire et porteur de symptôme</a:t>
            </a:r>
          </a:p>
        </p:txBody>
      </p:sp>
    </p:spTree>
    <p:extLst>
      <p:ext uri="{BB962C8B-B14F-4D97-AF65-F5344CB8AC3E}">
        <p14:creationId xmlns:p14="http://schemas.microsoft.com/office/powerpoint/2010/main" xmlns="" val="3153461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7A8EB11-CAA4-4743-9AC8-EF1D10BB2CD2}"/>
              </a:ext>
            </a:extLst>
          </p:cNvPr>
          <p:cNvSpPr>
            <a:spLocks noGrp="1"/>
          </p:cNvSpPr>
          <p:nvPr>
            <p:ph type="title"/>
          </p:nvPr>
        </p:nvSpPr>
        <p:spPr/>
        <p:txBody>
          <a:bodyPr/>
          <a:lstStyle/>
          <a:p>
            <a:r>
              <a:rPr lang="fr-FR" dirty="0"/>
              <a:t>La vie sociale</a:t>
            </a:r>
            <a:endParaRPr lang="fr-BE" dirty="0"/>
          </a:p>
        </p:txBody>
      </p:sp>
      <p:sp>
        <p:nvSpPr>
          <p:cNvPr id="3" name="Espace réservé du contenu 2">
            <a:extLst>
              <a:ext uri="{FF2B5EF4-FFF2-40B4-BE49-F238E27FC236}">
                <a16:creationId xmlns:a16="http://schemas.microsoft.com/office/drawing/2014/main" xmlns="" id="{B850A565-2201-40CA-A492-5A2AA0B6FAC2}"/>
              </a:ext>
            </a:extLst>
          </p:cNvPr>
          <p:cNvSpPr>
            <a:spLocks noGrp="1"/>
          </p:cNvSpPr>
          <p:nvPr>
            <p:ph idx="1"/>
          </p:nvPr>
        </p:nvSpPr>
        <p:spPr/>
        <p:txBody>
          <a:bodyPr/>
          <a:lstStyle/>
          <a:p>
            <a:r>
              <a:rPr lang="fr-FR" dirty="0"/>
              <a:t>L’école</a:t>
            </a:r>
          </a:p>
          <a:p>
            <a:pPr lvl="1"/>
            <a:r>
              <a:rPr lang="fr-FR" dirty="0"/>
              <a:t>Contact avec l’école et/ou le CPMS</a:t>
            </a:r>
          </a:p>
          <a:p>
            <a:pPr lvl="1"/>
            <a:r>
              <a:rPr lang="fr-FR" dirty="0"/>
              <a:t>Aménagements</a:t>
            </a:r>
          </a:p>
          <a:p>
            <a:pPr lvl="1"/>
            <a:r>
              <a:rPr lang="fr-FR" dirty="0"/>
              <a:t>Risque de décrochage scolaire</a:t>
            </a:r>
          </a:p>
          <a:p>
            <a:r>
              <a:rPr lang="fr-FR" dirty="0"/>
              <a:t>Les pairs</a:t>
            </a:r>
          </a:p>
          <a:p>
            <a:pPr lvl="1"/>
            <a:r>
              <a:rPr lang="fr-FR" dirty="0"/>
              <a:t>Grande importance</a:t>
            </a:r>
          </a:p>
          <a:p>
            <a:pPr lvl="1"/>
            <a:r>
              <a:rPr lang="fr-FR" dirty="0"/>
              <a:t>Relations toxiques</a:t>
            </a:r>
          </a:p>
          <a:p>
            <a:pPr lvl="1"/>
            <a:r>
              <a:rPr lang="fr-FR" dirty="0"/>
              <a:t>Crainte du rejet</a:t>
            </a:r>
          </a:p>
          <a:p>
            <a:pPr lvl="1"/>
            <a:r>
              <a:rPr lang="fr-FR" dirty="0"/>
              <a:t>Harcèlement</a:t>
            </a:r>
          </a:p>
          <a:p>
            <a:pPr lvl="1"/>
            <a:endParaRPr lang="fr-FR" dirty="0"/>
          </a:p>
          <a:p>
            <a:endParaRPr lang="fr-BE" dirty="0"/>
          </a:p>
        </p:txBody>
      </p:sp>
    </p:spTree>
    <p:extLst>
      <p:ext uri="{BB962C8B-B14F-4D97-AF65-F5344CB8AC3E}">
        <p14:creationId xmlns:p14="http://schemas.microsoft.com/office/powerpoint/2010/main" xmlns="" val="3627816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0AE3921-83EA-4A9E-BC07-55916A0E6567}"/>
              </a:ext>
            </a:extLst>
          </p:cNvPr>
          <p:cNvSpPr>
            <a:spLocks noGrp="1"/>
          </p:cNvSpPr>
          <p:nvPr>
            <p:ph type="title"/>
          </p:nvPr>
        </p:nvSpPr>
        <p:spPr/>
        <p:txBody>
          <a:bodyPr/>
          <a:lstStyle/>
          <a:p>
            <a:r>
              <a:rPr lang="fr-FR" dirty="0"/>
              <a:t>Entre alliance et militantisme</a:t>
            </a:r>
            <a:endParaRPr lang="fr-BE" dirty="0"/>
          </a:p>
        </p:txBody>
      </p:sp>
      <p:sp>
        <p:nvSpPr>
          <p:cNvPr id="3" name="Espace réservé du contenu 2">
            <a:extLst>
              <a:ext uri="{FF2B5EF4-FFF2-40B4-BE49-F238E27FC236}">
                <a16:creationId xmlns:a16="http://schemas.microsoft.com/office/drawing/2014/main" xmlns="" id="{D17281F5-621D-42EF-AA3B-E56A86DDD743}"/>
              </a:ext>
            </a:extLst>
          </p:cNvPr>
          <p:cNvSpPr>
            <a:spLocks noGrp="1"/>
          </p:cNvSpPr>
          <p:nvPr>
            <p:ph idx="1"/>
          </p:nvPr>
        </p:nvSpPr>
        <p:spPr/>
        <p:txBody>
          <a:bodyPr>
            <a:normAutofit/>
          </a:bodyPr>
          <a:lstStyle/>
          <a:p>
            <a:r>
              <a:rPr lang="fr-FR" dirty="0"/>
              <a:t>Alliance thérapeutique</a:t>
            </a:r>
          </a:p>
          <a:p>
            <a:r>
              <a:rPr lang="fr-FR" dirty="0"/>
              <a:t>Alliance dans les luttes</a:t>
            </a:r>
          </a:p>
          <a:p>
            <a:r>
              <a:rPr lang="fr-FR" dirty="0"/>
              <a:t>Accompagnement &gt;&gt;&gt; militantisme</a:t>
            </a:r>
          </a:p>
          <a:p>
            <a:r>
              <a:rPr lang="fr-FR" dirty="0"/>
              <a:t>Instrumentalisation</a:t>
            </a:r>
          </a:p>
        </p:txBody>
      </p:sp>
    </p:spTree>
    <p:extLst>
      <p:ext uri="{BB962C8B-B14F-4D97-AF65-F5344CB8AC3E}">
        <p14:creationId xmlns:p14="http://schemas.microsoft.com/office/powerpoint/2010/main" xmlns="" val="1574417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0AE3921-83EA-4A9E-BC07-55916A0E6567}"/>
              </a:ext>
            </a:extLst>
          </p:cNvPr>
          <p:cNvSpPr>
            <a:spLocks noGrp="1"/>
          </p:cNvSpPr>
          <p:nvPr>
            <p:ph type="title"/>
          </p:nvPr>
        </p:nvSpPr>
        <p:spPr/>
        <p:txBody>
          <a:bodyPr/>
          <a:lstStyle/>
          <a:p>
            <a:r>
              <a:rPr lang="fr-FR" dirty="0"/>
              <a:t>Entre alliance et militantisme</a:t>
            </a:r>
            <a:endParaRPr lang="fr-BE" dirty="0"/>
          </a:p>
        </p:txBody>
      </p:sp>
      <p:sp>
        <p:nvSpPr>
          <p:cNvPr id="3" name="Espace réservé du contenu 2">
            <a:extLst>
              <a:ext uri="{FF2B5EF4-FFF2-40B4-BE49-F238E27FC236}">
                <a16:creationId xmlns:a16="http://schemas.microsoft.com/office/drawing/2014/main" xmlns="" id="{D17281F5-621D-42EF-AA3B-E56A86DDD743}"/>
              </a:ext>
            </a:extLst>
          </p:cNvPr>
          <p:cNvSpPr>
            <a:spLocks noGrp="1"/>
          </p:cNvSpPr>
          <p:nvPr>
            <p:ph idx="1"/>
          </p:nvPr>
        </p:nvSpPr>
        <p:spPr/>
        <p:txBody>
          <a:bodyPr>
            <a:normAutofit/>
          </a:bodyPr>
          <a:lstStyle/>
          <a:p>
            <a:r>
              <a:rPr lang="fr-FR" dirty="0"/>
              <a:t>Doit-on être </a:t>
            </a:r>
            <a:r>
              <a:rPr lang="fr-FR" dirty="0" err="1"/>
              <a:t>militant.e</a:t>
            </a:r>
            <a:r>
              <a:rPr lang="fr-FR" dirty="0"/>
              <a:t> ?</a:t>
            </a:r>
          </a:p>
          <a:p>
            <a:pPr lvl="1"/>
            <a:r>
              <a:rPr lang="fr-FR" dirty="0"/>
              <a:t>Définition du militantisme</a:t>
            </a:r>
          </a:p>
          <a:p>
            <a:pPr lvl="2"/>
            <a:r>
              <a:rPr lang="fr-FR" dirty="0"/>
              <a:t>Importance du contexte</a:t>
            </a:r>
          </a:p>
          <a:p>
            <a:pPr lvl="1"/>
            <a:r>
              <a:rPr lang="fr-FR" dirty="0"/>
              <a:t>Conscience des enjeux et introspection</a:t>
            </a:r>
          </a:p>
          <a:p>
            <a:pPr lvl="1"/>
            <a:r>
              <a:rPr lang="fr-FR" dirty="0"/>
              <a:t>Expertise de psychologue peut être utile au militantisme</a:t>
            </a:r>
          </a:p>
          <a:p>
            <a:r>
              <a:rPr lang="fr-FR" dirty="0"/>
              <a:t>Question valide pour toute personne travaillant avec des </a:t>
            </a:r>
            <a:r>
              <a:rPr lang="fr-FR" dirty="0" err="1"/>
              <a:t>mineur.e.s</a:t>
            </a:r>
            <a:endParaRPr lang="fr-FR" dirty="0"/>
          </a:p>
          <a:p>
            <a:pPr lvl="1"/>
            <a:r>
              <a:rPr lang="fr-FR" dirty="0"/>
              <a:t>Droits des jeunes</a:t>
            </a:r>
          </a:p>
          <a:p>
            <a:pPr lvl="1"/>
            <a:r>
              <a:rPr lang="fr-FR" dirty="0"/>
              <a:t>Signalement en cas de maltraitance</a:t>
            </a:r>
          </a:p>
          <a:p>
            <a:pPr lvl="1"/>
            <a:r>
              <a:rPr lang="fr-FR" dirty="0"/>
              <a:t>Devoir et responsabilité</a:t>
            </a:r>
          </a:p>
        </p:txBody>
      </p:sp>
    </p:spTree>
    <p:extLst>
      <p:ext uri="{BB962C8B-B14F-4D97-AF65-F5344CB8AC3E}">
        <p14:creationId xmlns:p14="http://schemas.microsoft.com/office/powerpoint/2010/main" xmlns="" val="2561933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B62D55B-77EB-4929-BA55-FAAB2E7F3398}"/>
              </a:ext>
            </a:extLst>
          </p:cNvPr>
          <p:cNvSpPr>
            <a:spLocks noGrp="1"/>
          </p:cNvSpPr>
          <p:nvPr>
            <p:ph type="title"/>
          </p:nvPr>
        </p:nvSpPr>
        <p:spPr/>
        <p:txBody>
          <a:bodyPr/>
          <a:lstStyle/>
          <a:p>
            <a:r>
              <a:rPr lang="fr-FR" dirty="0"/>
              <a:t>Conclusion</a:t>
            </a:r>
            <a:endParaRPr lang="fr-BE" dirty="0"/>
          </a:p>
        </p:txBody>
      </p:sp>
      <p:sp>
        <p:nvSpPr>
          <p:cNvPr id="3" name="Espace réservé du contenu 2">
            <a:extLst>
              <a:ext uri="{FF2B5EF4-FFF2-40B4-BE49-F238E27FC236}">
                <a16:creationId xmlns:a16="http://schemas.microsoft.com/office/drawing/2014/main" xmlns="" id="{DD771420-E114-4D25-A97E-BCF6A7C76D20}"/>
              </a:ext>
            </a:extLst>
          </p:cNvPr>
          <p:cNvSpPr>
            <a:spLocks noGrp="1"/>
          </p:cNvSpPr>
          <p:nvPr>
            <p:ph idx="1"/>
          </p:nvPr>
        </p:nvSpPr>
        <p:spPr/>
        <p:txBody>
          <a:bodyPr>
            <a:normAutofit/>
          </a:bodyPr>
          <a:lstStyle/>
          <a:p>
            <a:r>
              <a:rPr lang="fr-FR" dirty="0"/>
              <a:t>Co-construction de l’accompagnement avec le jeune</a:t>
            </a:r>
          </a:p>
          <a:p>
            <a:r>
              <a:rPr lang="fr-FR" dirty="0"/>
              <a:t>Droit à l’écoute sans être invalidé</a:t>
            </a:r>
          </a:p>
          <a:p>
            <a:r>
              <a:rPr lang="fr-FR" dirty="0"/>
              <a:t>Rôle du psy : fournir un cadre sécurisant, un espace de parole, des outils d’introspection et des informations adaptées pour que les jeunes puissent prendre des décisions libres et éclairées</a:t>
            </a:r>
          </a:p>
          <a:p>
            <a:r>
              <a:rPr lang="fr-FR" dirty="0"/>
              <a:t>Auto-détermination = primordiale</a:t>
            </a:r>
          </a:p>
          <a:p>
            <a:r>
              <a:rPr lang="fr-FR" dirty="0"/>
              <a:t>Pas de réponse unique =&gt; l’évaluation clinique est irremplaçable</a:t>
            </a:r>
            <a:endParaRPr lang="fr-BE" dirty="0"/>
          </a:p>
        </p:txBody>
      </p:sp>
    </p:spTree>
    <p:extLst>
      <p:ext uri="{BB962C8B-B14F-4D97-AF65-F5344CB8AC3E}">
        <p14:creationId xmlns:p14="http://schemas.microsoft.com/office/powerpoint/2010/main" xmlns="" val="1067008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ACC65EB-8267-4315-9FF9-9A082345CDD9}"/>
              </a:ext>
            </a:extLst>
          </p:cNvPr>
          <p:cNvSpPr>
            <a:spLocks noGrp="1"/>
          </p:cNvSpPr>
          <p:nvPr>
            <p:ph type="title"/>
          </p:nvPr>
        </p:nvSpPr>
        <p:spPr/>
        <p:txBody>
          <a:bodyPr/>
          <a:lstStyle/>
          <a:p>
            <a:r>
              <a:rPr lang="fr-FR" dirty="0"/>
              <a:t>Merci de votre attention !</a:t>
            </a:r>
            <a:endParaRPr lang="fr-BE" dirty="0"/>
          </a:p>
        </p:txBody>
      </p:sp>
    </p:spTree>
    <p:extLst>
      <p:ext uri="{BB962C8B-B14F-4D97-AF65-F5344CB8AC3E}">
        <p14:creationId xmlns:p14="http://schemas.microsoft.com/office/powerpoint/2010/main" xmlns="" val="3458448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466E041-46B7-4C50-916D-341F4064119C}"/>
              </a:ext>
            </a:extLst>
          </p:cNvPr>
          <p:cNvSpPr>
            <a:spLocks noGrp="1"/>
          </p:cNvSpPr>
          <p:nvPr>
            <p:ph type="title"/>
          </p:nvPr>
        </p:nvSpPr>
        <p:spPr/>
        <p:txBody>
          <a:bodyPr/>
          <a:lstStyle/>
          <a:p>
            <a:r>
              <a:rPr lang="fr-FR" dirty="0"/>
              <a:t>Approche choisie</a:t>
            </a:r>
            <a:endParaRPr lang="fr-BE" dirty="0"/>
          </a:p>
        </p:txBody>
      </p:sp>
      <p:sp>
        <p:nvSpPr>
          <p:cNvPr id="3" name="Espace réservé du contenu 2">
            <a:extLst>
              <a:ext uri="{FF2B5EF4-FFF2-40B4-BE49-F238E27FC236}">
                <a16:creationId xmlns:a16="http://schemas.microsoft.com/office/drawing/2014/main" xmlns="" id="{BC3977C8-0B5B-4F91-AF33-BF011708FECA}"/>
              </a:ext>
            </a:extLst>
          </p:cNvPr>
          <p:cNvSpPr>
            <a:spLocks noGrp="1"/>
          </p:cNvSpPr>
          <p:nvPr>
            <p:ph idx="1"/>
          </p:nvPr>
        </p:nvSpPr>
        <p:spPr/>
        <p:txBody>
          <a:bodyPr/>
          <a:lstStyle/>
          <a:p>
            <a:r>
              <a:rPr lang="fr-FR" dirty="0"/>
              <a:t>Expérience clinique</a:t>
            </a:r>
          </a:p>
          <a:p>
            <a:r>
              <a:rPr lang="fr-FR" dirty="0"/>
              <a:t>Pluridisciplinaire</a:t>
            </a:r>
          </a:p>
          <a:p>
            <a:r>
              <a:rPr lang="fr-FR" dirty="0"/>
              <a:t>Demandes des jeunes LGBT+</a:t>
            </a:r>
          </a:p>
          <a:p>
            <a:r>
              <a:rPr lang="fr-FR" dirty="0"/>
              <a:t>Accompagnement</a:t>
            </a:r>
          </a:p>
          <a:p>
            <a:r>
              <a:rPr lang="fr-FR" dirty="0"/>
              <a:t>Réfléchir sa position de psychologue sous l’angle systémique</a:t>
            </a:r>
            <a:endParaRPr lang="fr-BE" dirty="0"/>
          </a:p>
        </p:txBody>
      </p:sp>
    </p:spTree>
    <p:extLst>
      <p:ext uri="{BB962C8B-B14F-4D97-AF65-F5344CB8AC3E}">
        <p14:creationId xmlns:p14="http://schemas.microsoft.com/office/powerpoint/2010/main" xmlns="" val="86952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36CFF6E-FA25-42A3-8B37-91BC56D92D9B}"/>
              </a:ext>
            </a:extLst>
          </p:cNvPr>
          <p:cNvSpPr>
            <a:spLocks noGrp="1"/>
          </p:cNvSpPr>
          <p:nvPr>
            <p:ph type="title"/>
          </p:nvPr>
        </p:nvSpPr>
        <p:spPr/>
        <p:txBody>
          <a:bodyPr/>
          <a:lstStyle/>
          <a:p>
            <a:r>
              <a:rPr lang="fr-FR" dirty="0"/>
              <a:t>Accueillir un.e jeune LGBT+</a:t>
            </a:r>
            <a:endParaRPr lang="fr-BE" dirty="0"/>
          </a:p>
        </p:txBody>
      </p:sp>
      <p:sp>
        <p:nvSpPr>
          <p:cNvPr id="3" name="Espace réservé du contenu 2">
            <a:extLst>
              <a:ext uri="{FF2B5EF4-FFF2-40B4-BE49-F238E27FC236}">
                <a16:creationId xmlns:a16="http://schemas.microsoft.com/office/drawing/2014/main" xmlns="" id="{EF7E1BEC-17ED-49CC-94B5-FA527A001089}"/>
              </a:ext>
            </a:extLst>
          </p:cNvPr>
          <p:cNvSpPr>
            <a:spLocks noGrp="1"/>
          </p:cNvSpPr>
          <p:nvPr>
            <p:ph idx="1"/>
          </p:nvPr>
        </p:nvSpPr>
        <p:spPr/>
        <p:txBody>
          <a:bodyPr>
            <a:normAutofit/>
          </a:bodyPr>
          <a:lstStyle/>
          <a:p>
            <a:r>
              <a:rPr lang="fr-FR" dirty="0"/>
              <a:t>Offrir un espace « </a:t>
            </a:r>
            <a:r>
              <a:rPr lang="fr-FR" dirty="0" err="1"/>
              <a:t>safe</a:t>
            </a:r>
            <a:r>
              <a:rPr lang="fr-FR" dirty="0"/>
              <a:t> »</a:t>
            </a:r>
          </a:p>
          <a:p>
            <a:r>
              <a:rPr lang="fr-FR" dirty="0"/>
              <a:t>Possibles défenses du/de la jeune au premier abord…</a:t>
            </a:r>
          </a:p>
          <a:p>
            <a:r>
              <a:rPr lang="fr-FR" dirty="0"/>
              <a:t>Proactivité dans l’inclusivité</a:t>
            </a:r>
          </a:p>
          <a:p>
            <a:r>
              <a:rPr lang="fr-FR" dirty="0"/>
              <a:t>Attention au prénom et au pronom</a:t>
            </a:r>
          </a:p>
          <a:p>
            <a:r>
              <a:rPr lang="fr-BE" dirty="0"/>
              <a:t>Ne pas être </a:t>
            </a:r>
            <a:r>
              <a:rPr lang="fr-BE" dirty="0" err="1"/>
              <a:t>focalisé.e</a:t>
            </a:r>
            <a:r>
              <a:rPr lang="fr-BE" dirty="0"/>
              <a:t> sur ses propres peurs </a:t>
            </a:r>
            <a:r>
              <a:rPr lang="fr-BE" dirty="0">
                <a:sym typeface="Wingdings" panose="05000000000000000000" pitchFamily="2" charset="2"/>
              </a:rPr>
              <a:t></a:t>
            </a:r>
          </a:p>
          <a:p>
            <a:r>
              <a:rPr lang="fr-BE" dirty="0"/>
              <a:t>Recevoir ce qu’amène le jeune &gt;&lt; « Il ne faut pas rentrer dans son jeu »</a:t>
            </a:r>
          </a:p>
        </p:txBody>
      </p:sp>
    </p:spTree>
    <p:extLst>
      <p:ext uri="{BB962C8B-B14F-4D97-AF65-F5344CB8AC3E}">
        <p14:creationId xmlns:p14="http://schemas.microsoft.com/office/powerpoint/2010/main" xmlns="" val="2244647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81B1334-9CE1-4CC6-A924-1721B9464A91}"/>
              </a:ext>
            </a:extLst>
          </p:cNvPr>
          <p:cNvSpPr>
            <a:spLocks noGrp="1"/>
          </p:cNvSpPr>
          <p:nvPr>
            <p:ph type="title"/>
          </p:nvPr>
        </p:nvSpPr>
        <p:spPr/>
        <p:txBody>
          <a:bodyPr>
            <a:normAutofit fontScale="90000"/>
          </a:bodyPr>
          <a:lstStyle/>
          <a:p>
            <a:r>
              <a:rPr lang="fr-FR" dirty="0"/>
              <a:t>Les demandes liées à l’orientation sexuelle et à l’identité de genre</a:t>
            </a:r>
            <a:endParaRPr lang="fr-BE" dirty="0"/>
          </a:p>
        </p:txBody>
      </p:sp>
      <p:sp>
        <p:nvSpPr>
          <p:cNvPr id="3" name="Espace réservé du contenu 2">
            <a:extLst>
              <a:ext uri="{FF2B5EF4-FFF2-40B4-BE49-F238E27FC236}">
                <a16:creationId xmlns:a16="http://schemas.microsoft.com/office/drawing/2014/main" xmlns="" id="{25167EF8-453D-4BBD-BE02-870564B46F48}"/>
              </a:ext>
            </a:extLst>
          </p:cNvPr>
          <p:cNvSpPr>
            <a:spLocks noGrp="1"/>
          </p:cNvSpPr>
          <p:nvPr>
            <p:ph idx="1"/>
          </p:nvPr>
        </p:nvSpPr>
        <p:spPr/>
        <p:txBody>
          <a:bodyPr>
            <a:normAutofit/>
          </a:bodyPr>
          <a:lstStyle/>
          <a:p>
            <a:r>
              <a:rPr lang="fr-FR" dirty="0"/>
              <a:t>Orientation sexuelle</a:t>
            </a:r>
          </a:p>
          <a:p>
            <a:r>
              <a:rPr lang="fr-FR" dirty="0"/>
              <a:t>Questionnement autour de l’identité de genre</a:t>
            </a:r>
          </a:p>
          <a:p>
            <a:pPr lvl="1"/>
            <a:r>
              <a:rPr lang="fr-FR" dirty="0"/>
              <a:t>Exploration, réflexion</a:t>
            </a:r>
          </a:p>
          <a:p>
            <a:pPr lvl="1"/>
            <a:r>
              <a:rPr lang="fr-FR" dirty="0"/>
              <a:t>Acceptation de soi</a:t>
            </a:r>
          </a:p>
          <a:p>
            <a:pPr lvl="1"/>
            <a:r>
              <a:rPr lang="fr-FR" dirty="0"/>
              <a:t>Affirmation de soi</a:t>
            </a:r>
          </a:p>
          <a:p>
            <a:r>
              <a:rPr lang="fr-FR" dirty="0"/>
              <a:t>Médiation familiale, médiation scolaire, accompagnement dans le coming-out</a:t>
            </a:r>
          </a:p>
          <a:p>
            <a:r>
              <a:rPr lang="fr-FR" dirty="0"/>
              <a:t>Causes principales de mal-être : rapport aux autres (proches ou non) et/ou ne pas avoir ses besoins rencontrés (notamment transition)</a:t>
            </a:r>
          </a:p>
        </p:txBody>
      </p:sp>
    </p:spTree>
    <p:extLst>
      <p:ext uri="{BB962C8B-B14F-4D97-AF65-F5344CB8AC3E}">
        <p14:creationId xmlns:p14="http://schemas.microsoft.com/office/powerpoint/2010/main" xmlns="" val="2608114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0759BAC-9954-46D5-8CE0-6BDD810F6EBF}"/>
              </a:ext>
            </a:extLst>
          </p:cNvPr>
          <p:cNvSpPr>
            <a:spLocks noGrp="1"/>
          </p:cNvSpPr>
          <p:nvPr>
            <p:ph type="title"/>
          </p:nvPr>
        </p:nvSpPr>
        <p:spPr/>
        <p:txBody>
          <a:bodyPr>
            <a:normAutofit fontScale="90000"/>
          </a:bodyPr>
          <a:lstStyle/>
          <a:p>
            <a:r>
              <a:rPr lang="fr-FR" dirty="0"/>
              <a:t>Comment accompagner le jeune dans son questionnement ?</a:t>
            </a:r>
            <a:endParaRPr lang="fr-BE" dirty="0"/>
          </a:p>
        </p:txBody>
      </p:sp>
      <p:sp>
        <p:nvSpPr>
          <p:cNvPr id="3" name="Espace réservé du contenu 2">
            <a:extLst>
              <a:ext uri="{FF2B5EF4-FFF2-40B4-BE49-F238E27FC236}">
                <a16:creationId xmlns:a16="http://schemas.microsoft.com/office/drawing/2014/main" xmlns="" id="{DF17EEB1-7102-4A92-881E-D44AD871461B}"/>
              </a:ext>
            </a:extLst>
          </p:cNvPr>
          <p:cNvSpPr>
            <a:spLocks noGrp="1"/>
          </p:cNvSpPr>
          <p:nvPr>
            <p:ph idx="1"/>
          </p:nvPr>
        </p:nvSpPr>
        <p:spPr/>
        <p:txBody>
          <a:bodyPr>
            <a:normAutofit/>
          </a:bodyPr>
          <a:lstStyle/>
          <a:p>
            <a:r>
              <a:rPr lang="fr-FR" dirty="0"/>
              <a:t>Outils pour explorer l’identité de genre :</a:t>
            </a:r>
          </a:p>
          <a:p>
            <a:pPr lvl="1"/>
            <a:r>
              <a:rPr lang="fr-FR" dirty="0"/>
              <a:t>« Comment tu te sens quand on utilise ce prénom/pronom ? »</a:t>
            </a:r>
          </a:p>
          <a:p>
            <a:pPr lvl="1"/>
            <a:r>
              <a:rPr lang="fr-FR" dirty="0"/>
              <a:t>« Comment tu te projettes dans le futur ? Tu voudrais avoir quelle apparence ? Tu voudrais être quel type de personne ? »</a:t>
            </a:r>
          </a:p>
          <a:p>
            <a:pPr lvl="1"/>
            <a:r>
              <a:rPr lang="fr-FR" dirty="0"/>
              <a:t>« Ca veut dire quoi pour toi être un garçon / une fille ? »</a:t>
            </a:r>
          </a:p>
          <a:p>
            <a:pPr lvl="1"/>
            <a:r>
              <a:rPr lang="fr-FR" dirty="0"/>
              <a:t>« Tu me fais un dessin de comment tu t’imagines adulte ? »</a:t>
            </a:r>
          </a:p>
          <a:p>
            <a:pPr lvl="1"/>
            <a:r>
              <a:rPr lang="fr-FR" dirty="0"/>
              <a:t>« Tu connais des séries / films / livres avec des personnages trans*/queer… ? Tu en penses quoi ? »</a:t>
            </a:r>
          </a:p>
          <a:p>
            <a:pPr lvl="1"/>
            <a:r>
              <a:rPr lang="fr-FR" dirty="0"/>
              <a:t>« Pour la prochaine fois, tu voudrais m’écrire un texte à propos de toi ? »</a:t>
            </a:r>
          </a:p>
        </p:txBody>
      </p:sp>
    </p:spTree>
    <p:extLst>
      <p:ext uri="{BB962C8B-B14F-4D97-AF65-F5344CB8AC3E}">
        <p14:creationId xmlns:p14="http://schemas.microsoft.com/office/powerpoint/2010/main" xmlns="" val="150913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0759BAC-9954-46D5-8CE0-6BDD810F6EBF}"/>
              </a:ext>
            </a:extLst>
          </p:cNvPr>
          <p:cNvSpPr>
            <a:spLocks noGrp="1"/>
          </p:cNvSpPr>
          <p:nvPr>
            <p:ph type="title"/>
          </p:nvPr>
        </p:nvSpPr>
        <p:spPr/>
        <p:txBody>
          <a:bodyPr>
            <a:normAutofit fontScale="90000"/>
          </a:bodyPr>
          <a:lstStyle/>
          <a:p>
            <a:r>
              <a:rPr lang="fr-FR" dirty="0"/>
              <a:t>Comment accompagner le jeune dans son questionnement ?</a:t>
            </a:r>
            <a:endParaRPr lang="fr-BE" dirty="0"/>
          </a:p>
        </p:txBody>
      </p:sp>
      <p:sp>
        <p:nvSpPr>
          <p:cNvPr id="3" name="Espace réservé du contenu 2">
            <a:extLst>
              <a:ext uri="{FF2B5EF4-FFF2-40B4-BE49-F238E27FC236}">
                <a16:creationId xmlns:a16="http://schemas.microsoft.com/office/drawing/2014/main" xmlns="" id="{DF17EEB1-7102-4A92-881E-D44AD871461B}"/>
              </a:ext>
            </a:extLst>
          </p:cNvPr>
          <p:cNvSpPr>
            <a:spLocks noGrp="1"/>
          </p:cNvSpPr>
          <p:nvPr>
            <p:ph idx="1"/>
          </p:nvPr>
        </p:nvSpPr>
        <p:spPr/>
        <p:txBody>
          <a:bodyPr>
            <a:normAutofit/>
          </a:bodyPr>
          <a:lstStyle/>
          <a:p>
            <a:r>
              <a:rPr lang="fr-FR" dirty="0"/>
              <a:t>Verbalisation</a:t>
            </a:r>
          </a:p>
          <a:p>
            <a:r>
              <a:rPr lang="fr-FR" dirty="0"/>
              <a:t>Rôles de genre et stéréotypes de genre</a:t>
            </a:r>
          </a:p>
          <a:p>
            <a:pPr lvl="1"/>
            <a:r>
              <a:rPr lang="fr-FR" dirty="0"/>
              <a:t>Dans la famille</a:t>
            </a:r>
          </a:p>
          <a:p>
            <a:pPr lvl="1"/>
            <a:r>
              <a:rPr lang="fr-FR" dirty="0"/>
              <a:t>Dans la société</a:t>
            </a:r>
          </a:p>
          <a:p>
            <a:pPr lvl="1"/>
            <a:r>
              <a:rPr lang="fr-FR" dirty="0"/>
              <a:t>Attention aux privilèges cis* dans l’expression de genre…</a:t>
            </a:r>
          </a:p>
          <a:p>
            <a:r>
              <a:rPr lang="fr-FR" dirty="0"/>
              <a:t>Point de confort et droit au changement</a:t>
            </a:r>
          </a:p>
          <a:p>
            <a:r>
              <a:rPr lang="fr-FR" dirty="0"/>
              <a:t>Exploration de l’identité : pas limitée aux questions LGBT+ !</a:t>
            </a:r>
          </a:p>
          <a:p>
            <a:endParaRPr lang="fr-FR" dirty="0"/>
          </a:p>
          <a:p>
            <a:endParaRPr lang="fr-FR" dirty="0"/>
          </a:p>
        </p:txBody>
      </p:sp>
    </p:spTree>
    <p:extLst>
      <p:ext uri="{BB962C8B-B14F-4D97-AF65-F5344CB8AC3E}">
        <p14:creationId xmlns:p14="http://schemas.microsoft.com/office/powerpoint/2010/main" xmlns="" val="2516941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DE1FE7B-0551-4671-BCDD-BD7F3A47A0BE}"/>
              </a:ext>
            </a:extLst>
          </p:cNvPr>
          <p:cNvSpPr>
            <a:spLocks noGrp="1"/>
          </p:cNvSpPr>
          <p:nvPr>
            <p:ph type="title"/>
          </p:nvPr>
        </p:nvSpPr>
        <p:spPr/>
        <p:txBody>
          <a:bodyPr/>
          <a:lstStyle/>
          <a:p>
            <a:r>
              <a:rPr lang="fr-FR" dirty="0"/>
              <a:t>Le rapport au corps</a:t>
            </a:r>
            <a:endParaRPr lang="fr-BE" dirty="0"/>
          </a:p>
        </p:txBody>
      </p:sp>
      <p:sp>
        <p:nvSpPr>
          <p:cNvPr id="3" name="Espace réservé du contenu 2">
            <a:extLst>
              <a:ext uri="{FF2B5EF4-FFF2-40B4-BE49-F238E27FC236}">
                <a16:creationId xmlns:a16="http://schemas.microsoft.com/office/drawing/2014/main" xmlns="" id="{F5F89EC8-0687-44B5-B887-7C63822D9055}"/>
              </a:ext>
            </a:extLst>
          </p:cNvPr>
          <p:cNvSpPr>
            <a:spLocks noGrp="1"/>
          </p:cNvSpPr>
          <p:nvPr>
            <p:ph idx="1"/>
          </p:nvPr>
        </p:nvSpPr>
        <p:spPr/>
        <p:txBody>
          <a:bodyPr>
            <a:normAutofit lnSpcReduction="10000"/>
          </a:bodyPr>
          <a:lstStyle/>
          <a:p>
            <a:r>
              <a:rPr lang="fr-FR" dirty="0"/>
              <a:t>Mal-être corporel</a:t>
            </a:r>
          </a:p>
          <a:p>
            <a:r>
              <a:rPr lang="fr-FR" dirty="0"/>
              <a:t>Conséquences sur la santé physique</a:t>
            </a:r>
          </a:p>
          <a:p>
            <a:pPr lvl="1"/>
            <a:r>
              <a:rPr lang="fr-FR" dirty="0"/>
              <a:t>Automutilation</a:t>
            </a:r>
          </a:p>
          <a:p>
            <a:pPr lvl="1"/>
            <a:r>
              <a:rPr lang="fr-FR" dirty="0"/>
              <a:t>Manque d’attention à sa santé</a:t>
            </a:r>
          </a:p>
          <a:p>
            <a:pPr lvl="1"/>
            <a:r>
              <a:rPr lang="fr-FR" dirty="0"/>
              <a:t>Médecins : évitement, risque de violences médicales/gynécologiques</a:t>
            </a:r>
          </a:p>
          <a:p>
            <a:r>
              <a:rPr lang="fr-FR" dirty="0"/>
              <a:t>Conséquences sur la santé mentale</a:t>
            </a:r>
          </a:p>
          <a:p>
            <a:pPr lvl="1"/>
            <a:r>
              <a:rPr lang="fr-FR" dirty="0"/>
              <a:t>Détachement, dissociation &gt;&lt; Hypersensibilité</a:t>
            </a:r>
          </a:p>
          <a:p>
            <a:pPr lvl="1"/>
            <a:r>
              <a:rPr lang="fr-FR" dirty="0"/>
              <a:t>Emotions</a:t>
            </a:r>
          </a:p>
          <a:p>
            <a:r>
              <a:rPr lang="fr-FR" dirty="0"/>
              <a:t>Rester attentif.ve à cette question</a:t>
            </a:r>
          </a:p>
        </p:txBody>
      </p:sp>
    </p:spTree>
    <p:extLst>
      <p:ext uri="{BB962C8B-B14F-4D97-AF65-F5344CB8AC3E}">
        <p14:creationId xmlns:p14="http://schemas.microsoft.com/office/powerpoint/2010/main" xmlns="" val="2646742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C708862-DC66-4ACB-8BE7-96F58C8CCA79}"/>
              </a:ext>
            </a:extLst>
          </p:cNvPr>
          <p:cNvSpPr>
            <a:spLocks noGrp="1"/>
          </p:cNvSpPr>
          <p:nvPr>
            <p:ph type="title"/>
          </p:nvPr>
        </p:nvSpPr>
        <p:spPr/>
        <p:txBody>
          <a:bodyPr/>
          <a:lstStyle/>
          <a:p>
            <a:r>
              <a:rPr lang="fr-FR" dirty="0"/>
              <a:t>Exprimer son identité et ses besoins</a:t>
            </a:r>
            <a:endParaRPr lang="fr-BE" dirty="0"/>
          </a:p>
        </p:txBody>
      </p:sp>
      <p:sp>
        <p:nvSpPr>
          <p:cNvPr id="3" name="Espace réservé du contenu 2">
            <a:extLst>
              <a:ext uri="{FF2B5EF4-FFF2-40B4-BE49-F238E27FC236}">
                <a16:creationId xmlns:a16="http://schemas.microsoft.com/office/drawing/2014/main" xmlns="" id="{9DB8B084-F378-4836-B0EC-0DE38DED8FB5}"/>
              </a:ext>
            </a:extLst>
          </p:cNvPr>
          <p:cNvSpPr>
            <a:spLocks noGrp="1"/>
          </p:cNvSpPr>
          <p:nvPr>
            <p:ph idx="1"/>
          </p:nvPr>
        </p:nvSpPr>
        <p:spPr/>
        <p:txBody>
          <a:bodyPr>
            <a:normAutofit/>
          </a:bodyPr>
          <a:lstStyle/>
          <a:p>
            <a:r>
              <a:rPr lang="fr-FR" dirty="0"/>
              <a:t>Verbaliser à soi-même pour pouvoir verbaliser aux autres</a:t>
            </a:r>
          </a:p>
          <a:p>
            <a:r>
              <a:rPr lang="fr-FR" dirty="0"/>
              <a:t>Travailler</a:t>
            </a:r>
          </a:p>
          <a:p>
            <a:pPr lvl="1"/>
            <a:r>
              <a:rPr lang="fr-FR" dirty="0"/>
              <a:t>Assertivité</a:t>
            </a:r>
          </a:p>
          <a:p>
            <a:pPr lvl="1"/>
            <a:r>
              <a:rPr lang="fr-FR" dirty="0"/>
              <a:t>Confiance en soi et estime de soi</a:t>
            </a:r>
          </a:p>
          <a:p>
            <a:pPr lvl="1"/>
            <a:r>
              <a:rPr lang="fr-FR" dirty="0"/>
              <a:t>Communication</a:t>
            </a:r>
          </a:p>
          <a:p>
            <a:pPr lvl="2"/>
            <a:r>
              <a:rPr lang="fr-FR" dirty="0"/>
              <a:t>Ni passivité, ni agressivité</a:t>
            </a:r>
          </a:p>
          <a:p>
            <a:pPr lvl="1"/>
            <a:r>
              <a:rPr lang="fr-FR" dirty="0"/>
              <a:t>Autonomie et auto-détermination</a:t>
            </a:r>
          </a:p>
          <a:p>
            <a:pPr lvl="1"/>
            <a:r>
              <a:rPr lang="fr-FR" dirty="0"/>
              <a:t>Résilience</a:t>
            </a:r>
          </a:p>
          <a:p>
            <a:r>
              <a:rPr lang="fr-FR" dirty="0"/>
              <a:t>Coming-out</a:t>
            </a:r>
          </a:p>
        </p:txBody>
      </p:sp>
    </p:spTree>
    <p:extLst>
      <p:ext uri="{BB962C8B-B14F-4D97-AF65-F5344CB8AC3E}">
        <p14:creationId xmlns:p14="http://schemas.microsoft.com/office/powerpoint/2010/main" xmlns="" val="1925022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ABE9B7C-D039-4F97-8358-03A5C0B746D6}"/>
              </a:ext>
            </a:extLst>
          </p:cNvPr>
          <p:cNvSpPr>
            <a:spLocks noGrp="1"/>
          </p:cNvSpPr>
          <p:nvPr>
            <p:ph type="title"/>
          </p:nvPr>
        </p:nvSpPr>
        <p:spPr/>
        <p:txBody>
          <a:bodyPr/>
          <a:lstStyle/>
          <a:p>
            <a:r>
              <a:rPr lang="fr-FR" dirty="0"/>
              <a:t>« La » transition</a:t>
            </a:r>
            <a:endParaRPr lang="fr-BE" dirty="0"/>
          </a:p>
        </p:txBody>
      </p:sp>
      <p:sp>
        <p:nvSpPr>
          <p:cNvPr id="3" name="Espace réservé du contenu 2">
            <a:extLst>
              <a:ext uri="{FF2B5EF4-FFF2-40B4-BE49-F238E27FC236}">
                <a16:creationId xmlns:a16="http://schemas.microsoft.com/office/drawing/2014/main" xmlns="" id="{876D9957-1304-4883-8B45-84FCA28DAEA0}"/>
              </a:ext>
            </a:extLst>
          </p:cNvPr>
          <p:cNvSpPr>
            <a:spLocks noGrp="1"/>
          </p:cNvSpPr>
          <p:nvPr>
            <p:ph idx="1"/>
          </p:nvPr>
        </p:nvSpPr>
        <p:spPr/>
        <p:txBody>
          <a:bodyPr>
            <a:normAutofit lnSpcReduction="10000"/>
          </a:bodyPr>
          <a:lstStyle/>
          <a:p>
            <a:r>
              <a:rPr lang="fr-BE" dirty="0"/>
              <a:t>Débat souvent enflammé concernant les </a:t>
            </a:r>
            <a:r>
              <a:rPr lang="fr-BE" dirty="0" err="1"/>
              <a:t>mineur.e.s</a:t>
            </a:r>
            <a:endParaRPr lang="fr-BE" dirty="0"/>
          </a:p>
          <a:p>
            <a:r>
              <a:rPr lang="fr-BE" dirty="0"/>
              <a:t>En réalité…</a:t>
            </a:r>
          </a:p>
          <a:p>
            <a:pPr lvl="1"/>
            <a:r>
              <a:rPr lang="fr-BE" dirty="0"/>
              <a:t>Transition administrative</a:t>
            </a:r>
          </a:p>
          <a:p>
            <a:pPr lvl="1"/>
            <a:r>
              <a:rPr lang="fr-BE" dirty="0"/>
              <a:t>Transition sociale</a:t>
            </a:r>
          </a:p>
          <a:p>
            <a:pPr lvl="1"/>
            <a:r>
              <a:rPr lang="fr-BE" dirty="0"/>
              <a:t>Transition hormonale</a:t>
            </a:r>
          </a:p>
          <a:p>
            <a:pPr lvl="1"/>
            <a:r>
              <a:rPr lang="fr-BE" dirty="0"/>
              <a:t>Transition chirurgicale -&gt; pas avant 18 ans</a:t>
            </a:r>
          </a:p>
          <a:p>
            <a:r>
              <a:rPr lang="fr-BE" dirty="0"/>
              <a:t>« Ils sont trop jeunes pour savoir ! »</a:t>
            </a:r>
          </a:p>
          <a:p>
            <a:r>
              <a:rPr lang="fr-BE" dirty="0"/>
              <a:t>« Et s’ils changent d’avis ? »</a:t>
            </a:r>
          </a:p>
          <a:p>
            <a:r>
              <a:rPr lang="fr-BE" dirty="0"/>
              <a:t>« C’est une passade, il ne faut pas l’encourager »</a:t>
            </a:r>
          </a:p>
        </p:txBody>
      </p:sp>
    </p:spTree>
    <p:extLst>
      <p:ext uri="{BB962C8B-B14F-4D97-AF65-F5344CB8AC3E}">
        <p14:creationId xmlns:p14="http://schemas.microsoft.com/office/powerpoint/2010/main" xmlns="" val="39281370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Salle d’ions">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Salle d’ions">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880</TotalTime>
  <Words>1961</Words>
  <Application>Microsoft Office PowerPoint</Application>
  <PresentationFormat>Personnalisé</PresentationFormat>
  <Paragraphs>297</Paragraphs>
  <Slides>19</Slides>
  <Notes>16</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Salle d’ions</vt:lpstr>
      <vt:lpstr>Accompagnement des jeunes LGBT+</vt:lpstr>
      <vt:lpstr>Approche choisie</vt:lpstr>
      <vt:lpstr>Accueillir un.e jeune LGBT+</vt:lpstr>
      <vt:lpstr>Les demandes liées à l’orientation sexuelle et à l’identité de genre</vt:lpstr>
      <vt:lpstr>Comment accompagner le jeune dans son questionnement ?</vt:lpstr>
      <vt:lpstr>Comment accompagner le jeune dans son questionnement ?</vt:lpstr>
      <vt:lpstr>Le rapport au corps</vt:lpstr>
      <vt:lpstr>Exprimer son identité et ses besoins</vt:lpstr>
      <vt:lpstr>« La » transition</vt:lpstr>
      <vt:lpstr>« La » transition</vt:lpstr>
      <vt:lpstr>Les demandes non-LGBT+ des jeunes qui le sont</vt:lpstr>
      <vt:lpstr>Demandes fréquentes</vt:lpstr>
      <vt:lpstr>La famille du jeune LGBT</vt:lpstr>
      <vt:lpstr>Maltraitance familiale</vt:lpstr>
      <vt:lpstr>La vie sociale</vt:lpstr>
      <vt:lpstr>Entre alliance et militantisme</vt:lpstr>
      <vt:lpstr>Entre alliance et militantisme</vt:lpstr>
      <vt:lpstr>Conclusion</vt:lpstr>
      <vt:lpstr>Merci de votre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Accompagnement des jeunes LGBT+</dc:title>
  <dc:creator>Deborah Fievez</dc:creator>
  <cp:lastModifiedBy>EA</cp:lastModifiedBy>
  <cp:revision>191</cp:revision>
  <dcterms:created xsi:type="dcterms:W3CDTF">2020-09-26T21:01:20Z</dcterms:created>
  <dcterms:modified xsi:type="dcterms:W3CDTF">2020-10-02T10:59:31Z</dcterms:modified>
</cp:coreProperties>
</file>